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56" r:id="rId4"/>
    <p:sldMasterId id="2147483768" r:id="rId5"/>
  </p:sldMasterIdLst>
  <p:notesMasterIdLst>
    <p:notesMasterId r:id="rId21"/>
  </p:notesMasterIdLst>
  <p:handoutMasterIdLst>
    <p:handoutMasterId r:id="rId22"/>
  </p:handoutMasterIdLst>
  <p:sldIdLst>
    <p:sldId id="322" r:id="rId6"/>
    <p:sldId id="378" r:id="rId7"/>
    <p:sldId id="355" r:id="rId8"/>
    <p:sldId id="380" r:id="rId9"/>
    <p:sldId id="381" r:id="rId10"/>
    <p:sldId id="382" r:id="rId11"/>
    <p:sldId id="384" r:id="rId12"/>
    <p:sldId id="362" r:id="rId13"/>
    <p:sldId id="364" r:id="rId14"/>
    <p:sldId id="363" r:id="rId15"/>
    <p:sldId id="358" r:id="rId16"/>
    <p:sldId id="365" r:id="rId17"/>
    <p:sldId id="385" r:id="rId18"/>
    <p:sldId id="372" r:id="rId19"/>
    <p:sldId id="281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82"/>
    <a:srgbClr val="C4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95" autoAdjust="0"/>
    <p:restoredTop sz="94103" autoAdjust="0"/>
  </p:normalViewPr>
  <p:slideViewPr>
    <p:cSldViewPr>
      <p:cViewPr varScale="1">
        <p:scale>
          <a:sx n="90" d="100"/>
          <a:sy n="90" d="100"/>
        </p:scale>
        <p:origin x="98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C1952-B0D0-4E24-A957-367731BA95E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186E4-2506-43F9-BC8B-E438831F1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43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E7A6B-F479-4E7A-86FD-5D2B3468BDEE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A17B8-0627-41C0-8B0A-C3C5BDBFD9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16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D550-5179-49A5-9031-293684851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A87B-EE8A-47E5-85C1-94915CA1833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727E-A7D2-4243-AFEF-E2E2DE83A8C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0F1D-A28A-4E6F-8A22-A28799B8D59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798E-76ED-4ACB-B04E-F5A0EF1A3D1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6521-6666-48D4-83AA-5C74C8A8FDB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D550-5179-49A5-9031-293684851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A87B-EE8A-47E5-85C1-94915CA1833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D228-21C0-4BB7-9394-BBCD7CBCEE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41B2-250A-48C0-9E12-3E4B248C8A9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FF8BD-F5D4-4D39-A5EB-86F4015218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EF8D-E83C-4F3D-8580-D55826FCEB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45FE-52DD-448F-9B4D-D95B769544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5FDE-4A09-4EC1-AAB3-208A1018E08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C5B2-1E0E-4E87-A8D0-676E8468F7D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69D6-8B85-40A5-8FBF-694195C88BB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155F-8FD7-4549-908D-CD32B5E0E7E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5C0B-A2C5-4EA7-8579-417F1C5C89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CE41-0572-4FC7-A937-B7F287C23E8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6D97-4466-4508-B7ED-C4480E91B7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CB96-9C32-46FE-BAA8-3ABADC8B69F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1653-6567-4E97-993B-CB5F001637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D228-21C0-4BB7-9394-BBCD7CBCEE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41B2-250A-48C0-9E12-3E4B248C8A9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06E5-01A4-4DD4-A0C6-FC06B77739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98E6-1D24-42F2-B944-E333A940E47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727E-A7D2-4243-AFEF-E2E2DE83A8C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0F1D-A28A-4E6F-8A22-A28799B8D59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798E-76ED-4ACB-B04E-F5A0EF1A3D1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6521-6666-48D4-83AA-5C74C8A8FDB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D550-5179-49A5-9031-293684851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A87B-EE8A-47E5-85C1-94915CA1833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D228-21C0-4BB7-9394-BBCD7CBCEE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41B2-250A-48C0-9E12-3E4B248C8A9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FF8BD-F5D4-4D39-A5EB-86F4015218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EF8D-E83C-4F3D-8580-D55826FCEB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45FE-52DD-448F-9B4D-D95B769544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5FDE-4A09-4EC1-AAB3-208A1018E08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C5B2-1E0E-4E87-A8D0-676E8468F7D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69D6-8B85-40A5-8FBF-694195C88BB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155F-8FD7-4549-908D-CD32B5E0E7E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5C0B-A2C5-4EA7-8579-417F1C5C89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CE41-0572-4FC7-A937-B7F287C23E8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6D97-4466-4508-B7ED-C4480E91B7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FF8BD-F5D4-4D39-A5EB-86F4015218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EF8D-E83C-4F3D-8580-D55826FCEB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CB96-9C32-46FE-BAA8-3ABADC8B69F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1653-6567-4E97-993B-CB5F001637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06E5-01A4-4DD4-A0C6-FC06B77739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98E6-1D24-42F2-B944-E333A940E47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727E-A7D2-4243-AFEF-E2E2DE83A8C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0F1D-A28A-4E6F-8A22-A28799B8D59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798E-76ED-4ACB-B04E-F5A0EF1A3D1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6521-6666-48D4-83AA-5C74C8A8FDB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D550-5179-49A5-9031-2936848518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A87B-EE8A-47E5-85C1-94915CA1833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D228-21C0-4BB7-9394-BBCD7CBCEE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41B2-250A-48C0-9E12-3E4B248C8A9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FF8BD-F5D4-4D39-A5EB-86F4015218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EF8D-E83C-4F3D-8580-D55826FCEB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45FE-52DD-448F-9B4D-D95B769544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5FDE-4A09-4EC1-AAB3-208A1018E08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C5B2-1E0E-4E87-A8D0-676E8468F7D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69D6-8B85-40A5-8FBF-694195C88BB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155F-8FD7-4549-908D-CD32B5E0E7E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5C0B-A2C5-4EA7-8579-417F1C5C89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45FE-52DD-448F-9B4D-D95B769544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5FDE-4A09-4EC1-AAB3-208A1018E08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CE41-0572-4FC7-A937-B7F287C23E8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6D97-4466-4508-B7ED-C4480E91B7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CB96-9C32-46FE-BAA8-3ABADC8B69F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1653-6567-4E97-993B-CB5F001637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06E5-01A4-4DD4-A0C6-FC06B77739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98E6-1D24-42F2-B944-E333A940E47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727E-A7D2-4243-AFEF-E2E2DE83A8C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0F1D-A28A-4E6F-8A22-A28799B8D59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798E-76ED-4ACB-B04E-F5A0EF1A3D1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6521-6666-48D4-83AA-5C74C8A8FDB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ED42D-8AAD-4FAE-A787-9A876B8F3258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0FEED-6F9B-4780-AE9A-82C5FE5EC7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08427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4198-A060-4FEF-BAA9-1F9814B2DA23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4A5C-2F94-4EF5-B091-86A3B2F68B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6397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909CA-ABD3-4933-8785-02A79849CED2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ECC7-85E9-4209-AA48-1EC661DD4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9525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D0129-34C3-464A-A460-304F1A1CD6EB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6EB4-CDC4-4669-B325-BAA8602C05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9587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DCAC4-2ECC-4BAE-B847-8FAF7A8AEE28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4C6F6-AA0E-4F5D-877C-13EF613B39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033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C5B2-1E0E-4E87-A8D0-676E8468F7D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69D6-8B85-40A5-8FBF-694195C88BB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3B7F0-E5AC-4E9F-8B9F-0810471E234A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F561D-9F7B-40B8-94A2-FBDF7A5D6E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87752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5C93-56A1-45AC-85F4-52863A20CDB6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CC6E-E1CD-43FB-9C97-65D79B2AAE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39264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DAF4-CEE0-429F-A09F-70368053FFA1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08AB-A2B6-4C1D-BD3D-4CFFBED047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01343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CDD7-DD26-4CD7-93E5-D16853871272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30391-1239-45AB-B3AE-C5915CED0B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92309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09A20-2D8A-4B4A-B633-7AAA5B728B49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75D0F-9698-4D93-83A7-C73A7D2E45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43909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EAD57-9134-4B29-940E-88F03DD7912C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D6B8-0356-48AF-9DAA-F553C1B6CF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7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155F-8FD7-4549-908D-CD32B5E0E7E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5C0B-A2C5-4EA7-8579-417F1C5C89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CE41-0572-4FC7-A937-B7F287C23E8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6D97-4466-4508-B7ED-C4480E91B7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CB96-9C32-46FE-BAA8-3ABADC8B69F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1653-6567-4E97-993B-CB5F001637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06E5-01A4-4DD4-A0C6-FC06B77739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98E6-1D24-42F2-B944-E333A940E47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89122-8E07-49A5-B3DB-9A055F355E0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7D7E9-71A0-4ACA-803A-D8BFD60E4A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89122-8E07-49A5-B3DB-9A055F355E0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7D7E9-71A0-4ACA-803A-D8BFD60E4A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89122-8E07-49A5-B3DB-9A055F355E0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7D7E9-71A0-4ACA-803A-D8BFD60E4A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89122-8E07-49A5-B3DB-9A055F355E0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05.11.2024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7D7E9-71A0-4ACA-803A-D8BFD60E4A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DD8D673-3133-4664-90C6-41B06F9DA941}" type="datetime1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FA2C165-8776-441D-8EBA-74F7BAAF16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867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mat.cz/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34.xml"/><Relationship Id="rId6" Type="http://schemas.openxmlformats.org/officeDocument/2006/relationships/hyperlink" Target="https://www.prihlaskynastredni.cz/3-kolo.html" TargetMode="External"/><Relationship Id="rId5" Type="http://schemas.openxmlformats.org/officeDocument/2006/relationships/hyperlink" Target="http://www.sipkhk.cz/" TargetMode="External"/><Relationship Id="rId4" Type="http://schemas.openxmlformats.org/officeDocument/2006/relationships/hyperlink" Target="http://www.cermat.cz/prijimaci-rizeni-sl-2016-1404035005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pkhk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813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27809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B2B8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PŘIJÍMACÍ ŘÍZENÍ NA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B2B8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STŘEDNÍ ŠKOLY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4400" b="1" dirty="0" smtClean="0">
                <a:solidFill>
                  <a:srgbClr val="2B2B82"/>
                </a:solidFill>
                <a:latin typeface="+mj-lt"/>
                <a:ea typeface="+mj-ea"/>
                <a:cs typeface="+mj-cs"/>
              </a:rPr>
              <a:t>2024/2025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2B2B8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02496C-85B5-46AC-A52D-8AA0613C0518}" type="slidenum">
              <a:rPr lang="cs-CZ" altLang="cs-CZ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200" smtClean="0">
              <a:solidFill>
                <a:srgbClr val="898989"/>
              </a:solidFill>
            </a:endParaRPr>
          </a:p>
        </p:txBody>
      </p:sp>
      <p:sp>
        <p:nvSpPr>
          <p:cNvPr id="23555" name="TextovéPole 4"/>
          <p:cNvSpPr txBox="1">
            <a:spLocks/>
          </p:cNvSpPr>
          <p:nvPr/>
        </p:nvSpPr>
        <p:spPr bwMode="auto">
          <a:xfrm>
            <a:off x="468313" y="404813"/>
            <a:ext cx="8496300" cy="5472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dirty="0" smtClean="0">
                <a:solidFill>
                  <a:srgbClr val="2B2B82"/>
                </a:solidFill>
              </a:rPr>
              <a:t>Hodnocení výsledků PŘ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• ŘŠ hodnotí splnění kritérií PŘ uchazečem podle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	a) výsledků jednotné zkoušky, pokud je součástí PŘ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	b) výsledků školní přijímací zkoušky, je-li stanovena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c)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hodnocení </a:t>
            </a:r>
            <a:r>
              <a:rPr lang="cs-CZ" altLang="cs-CZ" sz="2000" dirty="0"/>
              <a:t>na vysvědčeních z </a:t>
            </a:r>
            <a:r>
              <a:rPr lang="cs-CZ" altLang="cs-CZ" sz="2000" dirty="0" smtClean="0"/>
              <a:t>předchozího vzdělávání (možnost)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	d) </a:t>
            </a:r>
            <a:r>
              <a:rPr lang="cs-CZ" altLang="cs-CZ" sz="2000" b="1" dirty="0" smtClean="0"/>
              <a:t>případně</a:t>
            </a:r>
            <a:r>
              <a:rPr lang="cs-CZ" altLang="cs-CZ" sz="2000" dirty="0" smtClean="0"/>
              <a:t> dalších skutečností, které osvědčují schopnosti,                       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vědomosti a zájmy uchazeče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• hodnocení jednotné zkoušky se podílí na celkovém hodnocení uchazeče nejméně 60% (s výjimkou sportovních gymnázií)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• uchazeči se započítává vždy lepší výsledek testů JZ</a:t>
            </a:r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dirty="0" smtClean="0"/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dirty="0" smtClean="0"/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dirty="0" smtClean="0">
              <a:solidFill>
                <a:srgbClr val="2B2B82"/>
              </a:solidFill>
            </a:endParaRPr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061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813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90800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r</a:t>
            </a:r>
            <a:r>
              <a:rPr lang="cs-CZ" sz="2000" dirty="0" smtClean="0"/>
              <a:t>ozhodnutí o přijetí/nepřijetí bude zveřejněno v systému </a:t>
            </a:r>
            <a:r>
              <a:rPr lang="cs-CZ" sz="2000" dirty="0" err="1" smtClean="0"/>
              <a:t>DiPSy</a:t>
            </a:r>
            <a:r>
              <a:rPr lang="cs-CZ" sz="2000" dirty="0" smtClean="0"/>
              <a:t> a na webových stránkách školy </a:t>
            </a:r>
            <a:r>
              <a:rPr lang="cs-CZ" sz="2000" b="1" dirty="0" smtClean="0"/>
              <a:t>15. 5.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h</a:t>
            </a:r>
            <a:r>
              <a:rPr lang="cs-CZ" sz="2000" dirty="0" smtClean="0"/>
              <a:t>lavním kritériem přijetí je </a:t>
            </a:r>
            <a:r>
              <a:rPr lang="cs-CZ" altLang="cs-CZ" sz="2000" dirty="0"/>
              <a:t>hodnocení na vysvědčeních z předchozího vzdělávání </a:t>
            </a:r>
            <a:endParaRPr lang="cs-CZ" alt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JPZ se nekoná, uchazeč může ale konat na některé obory např. zkoušku dovedností (podmínky přijetí zveřejní SŠ do 31. 1. 2025)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20688"/>
            <a:ext cx="82296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j-lt"/>
              </a:rPr>
              <a:t>Organizace přijímacího řízení u oborů bez maturitní zkoušky </a:t>
            </a:r>
            <a:endParaRPr lang="cs-CZ" sz="3200" dirty="0">
              <a:solidFill>
                <a:srgbClr val="2B2B82"/>
              </a:solidFill>
              <a:latin typeface="+mj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671758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02496C-85B5-46AC-A52D-8AA0613C0518}" type="slidenum">
              <a:rPr lang="cs-CZ" altLang="cs-CZ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200" smtClean="0">
              <a:solidFill>
                <a:srgbClr val="898989"/>
              </a:solidFill>
            </a:endParaRPr>
          </a:p>
        </p:txBody>
      </p:sp>
      <p:sp>
        <p:nvSpPr>
          <p:cNvPr id="23555" name="TextovéPole 4"/>
          <p:cNvSpPr txBox="1">
            <a:spLocks/>
          </p:cNvSpPr>
          <p:nvPr/>
        </p:nvSpPr>
        <p:spPr bwMode="auto">
          <a:xfrm>
            <a:off x="468313" y="404813"/>
            <a:ext cx="8496300" cy="5472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u="sng" smtClean="0">
                <a:solidFill>
                  <a:srgbClr val="2B2B82"/>
                </a:solidFill>
              </a:rPr>
              <a:t>Rozhodnutí o přijetí a doručování rozhodnutí</a:t>
            </a:r>
            <a:endParaRPr lang="cs-CZ" altLang="cs-CZ" dirty="0" smtClean="0"/>
          </a:p>
        </p:txBody>
      </p:sp>
      <p:sp>
        <p:nvSpPr>
          <p:cNvPr id="4" name="TextovéPole 4"/>
          <p:cNvSpPr txBox="1">
            <a:spLocks/>
          </p:cNvSpPr>
          <p:nvPr/>
        </p:nvSpPr>
        <p:spPr bwMode="auto">
          <a:xfrm>
            <a:off x="459903" y="404813"/>
            <a:ext cx="8496300" cy="5472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dirty="0" smtClean="0">
                <a:solidFill>
                  <a:srgbClr val="2B2B82"/>
                </a:solidFill>
              </a:rPr>
              <a:t>Výsledky přijímacího řízení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b="1" dirty="0"/>
              <a:t>Výsledky budou zveřejněny v elektronickém </a:t>
            </a:r>
            <a:r>
              <a:rPr lang="cs-CZ" altLang="cs-CZ" sz="2000" b="1" dirty="0" smtClean="0"/>
              <a:t>systému </a:t>
            </a:r>
            <a:r>
              <a:rPr lang="cs-CZ" altLang="cs-CZ" sz="2000" b="1" dirty="0" err="1" smtClean="0"/>
              <a:t>DiPSy</a:t>
            </a:r>
            <a:r>
              <a:rPr lang="cs-CZ" altLang="cs-CZ" sz="2000" b="1" dirty="0" smtClean="0"/>
              <a:t> </a:t>
            </a:r>
            <a:r>
              <a:rPr lang="cs-CZ" altLang="cs-CZ" sz="2000" b="1" dirty="0"/>
              <a:t>a na webových stránkách </a:t>
            </a:r>
            <a:r>
              <a:rPr lang="cs-CZ" altLang="cs-CZ" sz="2000" b="1" dirty="0" smtClean="0"/>
              <a:t>SŠ 15. 5.</a:t>
            </a:r>
            <a:endParaRPr lang="cs-CZ" altLang="cs-CZ" sz="2000" b="1" dirty="0"/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smtClean="0"/>
              <a:t>SŠ nemusí posílat rozhodnutí o přijetí ani nepřijetí.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smtClean="0"/>
              <a:t>Uchazeč se nemůže odvolat proti nepřijetí z kapacitních důvodů, pouze proti průběhu přijímacího řízení (např. chybné vyhodnocení testu).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b="1" dirty="0"/>
              <a:t>Ú</a:t>
            </a:r>
            <a:r>
              <a:rPr lang="cs-CZ" altLang="cs-CZ" sz="2000" b="1" dirty="0" smtClean="0"/>
              <a:t>spěšný uchazeč získává právě jedno místo na </a:t>
            </a:r>
            <a:r>
              <a:rPr lang="cs-CZ" altLang="cs-CZ" sz="2000" b="1" dirty="0" smtClean="0"/>
              <a:t>SŠ. </a:t>
            </a:r>
            <a:endParaRPr lang="cs-CZ" altLang="cs-CZ" sz="2000" b="1" dirty="0" smtClean="0"/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smtClean="0"/>
              <a:t>Uchazeč se může </a:t>
            </a:r>
            <a:r>
              <a:rPr lang="cs-CZ" altLang="cs-CZ" sz="2000" dirty="0"/>
              <a:t>do 21. 5. vzdát práva </a:t>
            </a:r>
            <a:r>
              <a:rPr lang="cs-CZ" altLang="cs-CZ" sz="2000" dirty="0" smtClean="0"/>
              <a:t>na přijetí a zúčastnit se 2. kola přijímacího řízení, pokud jej daná škola vypíše.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cs-CZ" altLang="cs-CZ" sz="2000" dirty="0" smtClean="0"/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cs-CZ" altLang="cs-CZ" sz="2000" dirty="0" smtClean="0"/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b="1" dirty="0"/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41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02496C-85B5-46AC-A52D-8AA0613C0518}" type="slidenum">
              <a:rPr lang="cs-CZ" altLang="cs-CZ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200" smtClean="0">
              <a:solidFill>
                <a:srgbClr val="898989"/>
              </a:solidFill>
            </a:endParaRPr>
          </a:p>
        </p:txBody>
      </p:sp>
      <p:sp>
        <p:nvSpPr>
          <p:cNvPr id="23555" name="TextovéPole 4"/>
          <p:cNvSpPr txBox="1">
            <a:spLocks/>
          </p:cNvSpPr>
          <p:nvPr/>
        </p:nvSpPr>
        <p:spPr bwMode="auto">
          <a:xfrm>
            <a:off x="468313" y="404813"/>
            <a:ext cx="8496300" cy="5472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u="sng" smtClean="0">
                <a:solidFill>
                  <a:srgbClr val="2B2B82"/>
                </a:solidFill>
              </a:rPr>
              <a:t>Rozhodnutí o přijetí a doručování rozhodnutí</a:t>
            </a:r>
            <a:endParaRPr lang="cs-CZ" altLang="cs-CZ" dirty="0" smtClean="0"/>
          </a:p>
        </p:txBody>
      </p:sp>
      <p:sp>
        <p:nvSpPr>
          <p:cNvPr id="4" name="TextovéPole 4"/>
          <p:cNvSpPr txBox="1">
            <a:spLocks/>
          </p:cNvSpPr>
          <p:nvPr/>
        </p:nvSpPr>
        <p:spPr bwMode="auto">
          <a:xfrm>
            <a:off x="459903" y="404813"/>
            <a:ext cx="8496300" cy="5472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dirty="0" smtClean="0">
                <a:solidFill>
                  <a:srgbClr val="2B2B82"/>
                </a:solidFill>
              </a:rPr>
              <a:t>Co dělat v případě nepřijetí uchazeče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/>
              <a:t>Neúspěšný uchazeč se zúčastní 2. kola přijímacího </a:t>
            </a:r>
            <a:r>
              <a:rPr lang="cs-CZ" altLang="cs-CZ" sz="2000" dirty="0" smtClean="0"/>
              <a:t>řízení.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smtClean="0"/>
              <a:t>Případné konání 2. kola PŘ zveřejní </a:t>
            </a:r>
            <a:r>
              <a:rPr lang="cs-CZ" altLang="cs-CZ" sz="2000" dirty="0"/>
              <a:t>ředitel SŠ do </a:t>
            </a:r>
            <a:r>
              <a:rPr lang="cs-CZ" altLang="cs-CZ" sz="2000" dirty="0" smtClean="0"/>
              <a:t>19. </a:t>
            </a:r>
            <a:r>
              <a:rPr lang="cs-CZ" altLang="cs-CZ" sz="2000" dirty="0"/>
              <a:t>5</a:t>
            </a:r>
            <a:r>
              <a:rPr lang="cs-CZ" altLang="cs-CZ" sz="2000" dirty="0" smtClean="0"/>
              <a:t>. 2025.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smtClean="0"/>
              <a:t>Termín pro podání přihlášky do 2. kola: 26. 5. 2025.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000" dirty="0" err="1" smtClean="0"/>
              <a:t>Cermat</a:t>
            </a:r>
            <a:r>
              <a:rPr lang="cs-CZ" altLang="cs-CZ" sz="2000" dirty="0" smtClean="0"/>
              <a:t> zveřejní výsledky do cca 24. 6. 2025.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endParaRPr lang="cs-CZ" altLang="cs-CZ" sz="2000" dirty="0" smtClean="0"/>
          </a:p>
          <a:p>
            <a:pPr marL="457200" indent="-457200">
              <a:spcBef>
                <a:spcPct val="0"/>
              </a:spcBef>
              <a:spcAft>
                <a:spcPts val="600"/>
              </a:spcAft>
              <a:defRPr/>
            </a:pPr>
            <a:endParaRPr lang="cs-CZ" altLang="cs-CZ" sz="2000" dirty="0" smtClean="0"/>
          </a:p>
          <a:p>
            <a:pPr marL="179388" indent="-179388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altLang="cs-CZ" sz="2000" b="1" dirty="0"/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04887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813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549275"/>
            <a:ext cx="8496300" cy="587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40000" indent="-540000" eaLnBrk="1" hangingPunct="1">
              <a:spcAft>
                <a:spcPts val="1200"/>
              </a:spcAft>
              <a:defRPr/>
            </a:pPr>
            <a:r>
              <a:rPr lang="cs-CZ" sz="2000" b="1" u="sng" dirty="0">
                <a:solidFill>
                  <a:srgbClr val="2B2B82"/>
                </a:solidFill>
                <a:latin typeface="Calibri"/>
              </a:rPr>
              <a:t>Další informace na internetových stránkách:</a:t>
            </a:r>
          </a:p>
          <a:p>
            <a:pPr marL="540000" indent="-5400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2B2B82"/>
                </a:solidFill>
                <a:latin typeface="Calibri"/>
              </a:rPr>
              <a:t>Ministerstva školství, mládeže a tělovýchovy</a:t>
            </a:r>
            <a:endParaRPr lang="cs-CZ" dirty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r>
              <a:rPr lang="cs-CZ" sz="1600" i="1" dirty="0">
                <a:solidFill>
                  <a:srgbClr val="2B2B82"/>
                </a:solidFill>
                <a:latin typeface="Calibri"/>
                <a:hlinkClick r:id="rId2"/>
              </a:rPr>
              <a:t>http://www.msmt.cz/vzdelavani/stredni-vzdelavani/prijimani-na-stredni-skoly-a-konzervatore</a:t>
            </a:r>
            <a:endParaRPr lang="cs-CZ" sz="1600" i="1" dirty="0">
              <a:solidFill>
                <a:srgbClr val="2B2B82"/>
              </a:solidFill>
              <a:latin typeface="Calibri"/>
            </a:endParaRPr>
          </a:p>
          <a:p>
            <a:pPr marL="540000" indent="-540000" eaLnBrk="1" hangingPunct="1">
              <a:spcAft>
                <a:spcPts val="1200"/>
              </a:spcAft>
              <a:defRPr/>
            </a:pPr>
            <a:endParaRPr lang="cs-CZ" i="1" dirty="0">
              <a:solidFill>
                <a:srgbClr val="2B2B82"/>
              </a:solidFill>
              <a:latin typeface="Calibri"/>
            </a:endParaRPr>
          </a:p>
          <a:p>
            <a:pPr marL="540000" indent="-5400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2B2B82"/>
                </a:solidFill>
                <a:latin typeface="Calibri"/>
              </a:rPr>
              <a:t>CERMAT (vzorové testy)</a:t>
            </a:r>
            <a:endParaRPr lang="cs-CZ" b="1" dirty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r>
              <a:rPr lang="cs-CZ" sz="1600" i="1" dirty="0">
                <a:solidFill>
                  <a:srgbClr val="2B2B82"/>
                </a:solidFill>
                <a:latin typeface="Calibri"/>
                <a:hlinkClick r:id="rId3"/>
              </a:rPr>
              <a:t>http://www.cermat.cz</a:t>
            </a:r>
            <a:endParaRPr lang="cs-CZ" sz="1600" i="1" dirty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endParaRPr lang="cs-CZ" i="1" dirty="0">
              <a:solidFill>
                <a:srgbClr val="2B2B82"/>
              </a:solidFill>
              <a:latin typeface="Calibri"/>
            </a:endParaRPr>
          </a:p>
          <a:p>
            <a:pPr marL="540000" indent="-5400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2B2B82"/>
                </a:solidFill>
                <a:latin typeface="Calibri"/>
              </a:rPr>
              <a:t>Krajský úřad Královéhradeckého kraje – ŠIP (Školský informační portál)</a:t>
            </a:r>
            <a:endParaRPr lang="cs-CZ" b="1" dirty="0">
              <a:solidFill>
                <a:srgbClr val="2B2B82"/>
              </a:solidFill>
              <a:latin typeface="Calibri"/>
              <a:hlinkClick r:id="rId4"/>
            </a:endParaRPr>
          </a:p>
          <a:p>
            <a:pPr eaLnBrk="1" hangingPunct="1">
              <a:spcAft>
                <a:spcPts val="1200"/>
              </a:spcAft>
              <a:defRPr/>
            </a:pPr>
            <a:r>
              <a:rPr lang="cs-CZ" sz="1600" i="1" dirty="0">
                <a:solidFill>
                  <a:srgbClr val="2B2B82"/>
                </a:solidFill>
                <a:latin typeface="Calibri"/>
                <a:hlinkClick r:id="rId5"/>
              </a:rPr>
              <a:t>http://www.sipkhk.cz</a:t>
            </a:r>
            <a:r>
              <a:rPr lang="cs-CZ" sz="1600" i="1" dirty="0" smtClean="0">
                <a:solidFill>
                  <a:srgbClr val="2B2B82"/>
                </a:solidFill>
                <a:latin typeface="Calibri"/>
                <a:hlinkClick r:id="rId5"/>
              </a:rPr>
              <a:t>/</a:t>
            </a:r>
            <a:endParaRPr lang="cs-CZ" sz="1600" i="1" dirty="0" smtClean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endParaRPr lang="cs-CZ" sz="1600" i="1" dirty="0" smtClean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r>
              <a:rPr lang="cs-CZ" dirty="0">
                <a:hlinkClick r:id="rId6"/>
              </a:rPr>
              <a:t>Přihlášky na střední školy </a:t>
            </a:r>
            <a:r>
              <a:rPr lang="cs-CZ" dirty="0" smtClean="0">
                <a:hlinkClick r:id="rId6"/>
              </a:rPr>
              <a:t>2025</a:t>
            </a:r>
            <a:endParaRPr lang="cs-CZ" dirty="0" smtClean="0"/>
          </a:p>
          <a:p>
            <a:pPr eaLnBrk="1" hangingPunct="1">
              <a:spcAft>
                <a:spcPts val="1200"/>
              </a:spcAft>
              <a:defRPr/>
            </a:pPr>
            <a:endParaRPr lang="cs-CZ" b="1" dirty="0">
              <a:solidFill>
                <a:srgbClr val="2B2B82"/>
              </a:solidFill>
              <a:latin typeface="Calibri"/>
            </a:endParaRPr>
          </a:p>
          <a:p>
            <a:pPr eaLnBrk="1" hangingPunct="1">
              <a:spcAft>
                <a:spcPts val="1200"/>
              </a:spcAft>
              <a:defRPr/>
            </a:pPr>
            <a:endParaRPr lang="cs-CZ" i="1" dirty="0">
              <a:solidFill>
                <a:srgbClr val="2B2B82"/>
              </a:solidFill>
              <a:latin typeface="Calibri"/>
            </a:endParaRPr>
          </a:p>
          <a:p>
            <a:pPr marL="540000" indent="-5400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cs-CZ" i="1" dirty="0">
              <a:solidFill>
                <a:srgbClr val="2B2B82"/>
              </a:solidFill>
              <a:latin typeface="Calibri"/>
            </a:endParaRPr>
          </a:p>
        </p:txBody>
      </p:sp>
      <p:sp>
        <p:nvSpPr>
          <p:cNvPr id="30724" name="Zástupný symbol pro číslo snímku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ACB8FC-34B1-4EDF-AAB5-BBD237EC4A5A}" type="slidenum">
              <a:rPr lang="cs-CZ" altLang="cs-CZ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08572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813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63688" y="2708920"/>
            <a:ext cx="583264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2B2B82"/>
                </a:solidFill>
                <a:latin typeface="Calibri"/>
              </a:rPr>
              <a:t>DĚKUJI ZA POZORNOST</a:t>
            </a:r>
            <a:endParaRPr lang="cs-CZ" sz="4400" dirty="0" smtClean="0">
              <a:solidFill>
                <a:srgbClr val="2B2B82"/>
              </a:solidFill>
              <a:latin typeface="Calibri"/>
            </a:endParaRP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7F5-7470-4C42-9C08-1CB8B6CA98AA}" type="slidenum">
              <a:rPr lang="cs-CZ" smtClean="0"/>
              <a:t>2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5" t="4847" r="7474" b="4326"/>
          <a:stretch/>
        </p:blipFill>
        <p:spPr>
          <a:xfrm>
            <a:off x="683568" y="636553"/>
            <a:ext cx="8104471" cy="587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4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33336" y="648628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7814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v</a:t>
            </a:r>
            <a:r>
              <a:rPr lang="cs-CZ" sz="2000" dirty="0" smtClean="0">
                <a:latin typeface="+mn-lt"/>
              </a:rPr>
              <a:t>ybrat </a:t>
            </a:r>
            <a:r>
              <a:rPr lang="cs-CZ" sz="2000" dirty="0">
                <a:latin typeface="+mn-lt"/>
              </a:rPr>
              <a:t>si z nabídky oborů vzdělání, informovat se na internetu (informace na </a:t>
            </a:r>
            <a:r>
              <a:rPr lang="cs-CZ" sz="2000" u="sng" dirty="0" smtClean="0">
                <a:latin typeface="+mn-lt"/>
              </a:rPr>
              <a:t>www.cermat.cz,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u="sng" dirty="0">
                <a:latin typeface="+mn-lt"/>
                <a:hlinkClick r:id="rId2"/>
              </a:rPr>
              <a:t>www.msmt.cz</a:t>
            </a:r>
            <a:r>
              <a:rPr lang="cs-CZ" sz="2000" dirty="0">
                <a:latin typeface="+mn-lt"/>
              </a:rPr>
              <a:t>, </a:t>
            </a:r>
            <a:r>
              <a:rPr lang="cs-CZ" sz="2000" dirty="0" smtClean="0">
                <a:latin typeface="+mn-lt"/>
              </a:rPr>
              <a:t>www.atlaskolstvi.cz, </a:t>
            </a:r>
            <a:r>
              <a:rPr lang="cs-CZ" sz="2000" dirty="0" smtClean="0">
                <a:latin typeface="+mn-lt"/>
                <a:hlinkClick r:id="rId3"/>
              </a:rPr>
              <a:t>www.sipkhk.cz</a:t>
            </a:r>
            <a:r>
              <a:rPr lang="cs-CZ" sz="2000" dirty="0" smtClean="0">
                <a:latin typeface="+mn-lt"/>
              </a:rPr>
              <a:t>) a zvážit </a:t>
            </a:r>
            <a:r>
              <a:rPr lang="cs-CZ" sz="2000" dirty="0">
                <a:latin typeface="+mn-lt"/>
              </a:rPr>
              <a:t>svoje </a:t>
            </a:r>
            <a:r>
              <a:rPr lang="cs-CZ" sz="2000" dirty="0" smtClean="0">
                <a:latin typeface="+mn-lt"/>
              </a:rPr>
              <a:t>možnosti</a:t>
            </a:r>
          </a:p>
          <a:p>
            <a:pPr lvl="0"/>
            <a:r>
              <a:rPr lang="cs-CZ" sz="2000" dirty="0" smtClean="0">
                <a:latin typeface="+mn-lt"/>
              </a:rPr>
              <a:t> </a:t>
            </a:r>
            <a:endParaRPr lang="cs-CZ" sz="20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n</a:t>
            </a:r>
            <a:r>
              <a:rPr lang="cs-CZ" sz="2000" dirty="0" smtClean="0">
                <a:latin typeface="+mn-lt"/>
              </a:rPr>
              <a:t>avštívit </a:t>
            </a:r>
            <a:r>
              <a:rPr lang="cs-CZ" sz="2000" dirty="0">
                <a:latin typeface="+mn-lt"/>
              </a:rPr>
              <a:t>dny otevřených dveří vybraných škol, případně výstavy </a:t>
            </a:r>
            <a:r>
              <a:rPr lang="cs-CZ" sz="2000" dirty="0" smtClean="0">
                <a:latin typeface="+mn-lt"/>
              </a:rPr>
              <a:t>SŠ (15. – 16. 11. výstava SŠ v </a:t>
            </a:r>
            <a:r>
              <a:rPr lang="cs-CZ" sz="2000" dirty="0" err="1" smtClean="0">
                <a:latin typeface="+mn-lt"/>
              </a:rPr>
              <a:t>Aldisu</a:t>
            </a:r>
            <a:r>
              <a:rPr lang="cs-CZ" sz="2000" dirty="0" smtClean="0">
                <a:latin typeface="+mn-lt"/>
              </a:rPr>
              <a:t>)</a:t>
            </a:r>
            <a:endParaRPr lang="cs-CZ" sz="20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m</a:t>
            </a:r>
            <a:r>
              <a:rPr lang="cs-CZ" sz="2000" dirty="0" smtClean="0">
                <a:latin typeface="+mn-lt"/>
              </a:rPr>
              <a:t>ožnost poradit </a:t>
            </a:r>
            <a:r>
              <a:rPr lang="cs-CZ" sz="2000" dirty="0">
                <a:latin typeface="+mn-lt"/>
              </a:rPr>
              <a:t>se s </a:t>
            </a:r>
            <a:r>
              <a:rPr lang="cs-CZ" sz="2000" dirty="0" smtClean="0">
                <a:latin typeface="+mn-lt"/>
              </a:rPr>
              <a:t>kariérovým poradcem (hejcmanova@mandyska.cz)</a:t>
            </a:r>
          </a:p>
          <a:p>
            <a:pPr lvl="0"/>
            <a:endParaRPr lang="cs-CZ" sz="20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</a:rPr>
              <a:t>o</a:t>
            </a:r>
            <a:r>
              <a:rPr lang="cs-CZ" sz="2000" dirty="0" smtClean="0">
                <a:latin typeface="+mn-lt"/>
              </a:rPr>
              <a:t>věřit </a:t>
            </a:r>
            <a:r>
              <a:rPr lang="cs-CZ" sz="2000" dirty="0">
                <a:latin typeface="+mn-lt"/>
              </a:rPr>
              <a:t>si, jaké podmínky škola pro přijetí do vybraného oboru vzdělání vydala </a:t>
            </a:r>
            <a:r>
              <a:rPr lang="cs-CZ" sz="2000" dirty="0" smtClean="0">
                <a:latin typeface="+mn-lt"/>
              </a:rPr>
              <a:t>- - </a:t>
            </a:r>
            <a:r>
              <a:rPr lang="cs-CZ" sz="2000" b="1" dirty="0" smtClean="0">
                <a:latin typeface="+mn-lt"/>
              </a:rPr>
              <a:t>ředitel </a:t>
            </a:r>
            <a:r>
              <a:rPr lang="cs-CZ" sz="2000" b="1" dirty="0">
                <a:latin typeface="+mn-lt"/>
              </a:rPr>
              <a:t>střední školy je musí </a:t>
            </a:r>
            <a:r>
              <a:rPr lang="cs-CZ" sz="2000" b="1" dirty="0" smtClean="0">
                <a:latin typeface="+mn-lt"/>
              </a:rPr>
              <a:t>zveřejnit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b="1" dirty="0">
                <a:latin typeface="+mn-lt"/>
              </a:rPr>
              <a:t>do</a:t>
            </a:r>
            <a:r>
              <a:rPr lang="cs-CZ" sz="2000" dirty="0">
                <a:latin typeface="+mn-lt"/>
              </a:rPr>
              <a:t> </a:t>
            </a:r>
            <a:r>
              <a:rPr lang="cs-CZ" sz="2000" b="1" dirty="0">
                <a:latin typeface="+mn-lt"/>
              </a:rPr>
              <a:t>31. ledna 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48628"/>
            <a:ext cx="8229600" cy="98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>
                <a:solidFill>
                  <a:srgbClr val="2B2B82"/>
                </a:solidFill>
                <a:latin typeface="+mn-lt"/>
              </a:rPr>
              <a:t>Co je třeba udělat před odevzdáním přihlášky -  </a:t>
            </a:r>
            <a:r>
              <a:rPr lang="cs-CZ" sz="3200" b="1" dirty="0">
                <a:solidFill>
                  <a:srgbClr val="2B2B82"/>
                </a:solidFill>
                <a:latin typeface="+mn-lt"/>
              </a:rPr>
              <a:t>do </a:t>
            </a:r>
            <a:r>
              <a:rPr lang="cs-CZ" sz="3200" b="1" dirty="0" smtClean="0">
                <a:solidFill>
                  <a:srgbClr val="2B2B82"/>
                </a:solidFill>
                <a:latin typeface="+mn-lt"/>
              </a:rPr>
              <a:t>20. února </a:t>
            </a:r>
            <a:endParaRPr lang="cs-CZ" sz="3200" dirty="0">
              <a:solidFill>
                <a:srgbClr val="2B2B82"/>
              </a:solidFill>
              <a:latin typeface="+mn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280614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33336" y="648628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7814"/>
            <a:ext cx="8496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latin typeface="+mn-lt"/>
              </a:rPr>
              <a:t>termín podání přihlášky: od 1. do 20. února 2025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do elektronického systému nebo v papírové podobě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m</a:t>
            </a:r>
            <a:r>
              <a:rPr lang="cs-CZ" sz="2800" b="1" dirty="0" smtClean="0">
                <a:latin typeface="+mn-lt"/>
              </a:rPr>
              <a:t>ožnost podat 3 přihlášky na obory bez talentové zkoušky + 2 přihlášky na obory s talentovou zkouškou, kde se nedělají JPZ z ČJ a 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v</a:t>
            </a:r>
            <a:r>
              <a:rPr lang="cs-CZ" sz="2800" b="1" dirty="0" smtClean="0">
                <a:latin typeface="+mn-lt"/>
              </a:rPr>
              <a:t>ýjimka: gymnázium se sportovní přípravou (JPZ + TZ)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</a:rPr>
              <a:t>p</a:t>
            </a:r>
            <a:r>
              <a:rPr lang="cs-CZ" sz="2800" dirty="0" smtClean="0">
                <a:latin typeface="+mn-lt"/>
              </a:rPr>
              <a:t>reference výběru oborů na přihlášce (tzn. seřazení oborů dle zájmu)</a:t>
            </a:r>
          </a:p>
          <a:p>
            <a:pPr lvl="0"/>
            <a:endParaRPr lang="cs-CZ" sz="3200" dirty="0" smtClean="0">
              <a:latin typeface="+mn-lt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48628"/>
            <a:ext cx="8229600" cy="98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n-lt"/>
              </a:rPr>
              <a:t>Termín podání přihlášky </a:t>
            </a:r>
            <a:endParaRPr lang="cs-CZ" sz="3200" dirty="0">
              <a:solidFill>
                <a:srgbClr val="2B2B82"/>
              </a:solidFill>
              <a:latin typeface="+mn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130226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33336" y="648628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7814"/>
            <a:ext cx="849694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200" dirty="0" smtClean="0">
                <a:latin typeface="+mn-lt"/>
              </a:rPr>
              <a:t>    </a:t>
            </a:r>
            <a:r>
              <a:rPr lang="cs-CZ" sz="2800" b="1" dirty="0" smtClean="0">
                <a:latin typeface="+mn-lt"/>
              </a:rPr>
              <a:t>1/ digitální podoba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 </a:t>
            </a:r>
            <a:r>
              <a:rPr lang="cs-CZ" sz="2700" dirty="0" smtClean="0">
                <a:latin typeface="+mn-lt"/>
              </a:rPr>
              <a:t>přihlášku vyplní rodiče v elektronickém systému DIPSY (podmíněno přihlášením zákonného zástupce s     </a:t>
            </a:r>
          </a:p>
          <a:p>
            <a:pPr lvl="0"/>
            <a:r>
              <a:rPr lang="cs-CZ" sz="2700" dirty="0">
                <a:latin typeface="+mn-lt"/>
              </a:rPr>
              <a:t> </a:t>
            </a:r>
            <a:r>
              <a:rPr lang="cs-CZ" sz="2700" dirty="0" smtClean="0">
                <a:latin typeface="+mn-lt"/>
              </a:rPr>
              <a:t>   </a:t>
            </a:r>
            <a:r>
              <a:rPr lang="cs-CZ" sz="2700" dirty="0">
                <a:latin typeface="+mn-lt"/>
              </a:rPr>
              <a:t>s ověřenou elektronickou identitou – Mobilní klíč   </a:t>
            </a:r>
          </a:p>
          <a:p>
            <a:pPr lvl="0"/>
            <a:r>
              <a:rPr lang="cs-CZ" sz="2700" dirty="0">
                <a:latin typeface="+mn-lt"/>
              </a:rPr>
              <a:t>    </a:t>
            </a:r>
            <a:r>
              <a:rPr lang="cs-CZ" sz="2700" dirty="0" err="1">
                <a:latin typeface="+mn-lt"/>
              </a:rPr>
              <a:t>eGovernmentu</a:t>
            </a:r>
            <a:r>
              <a:rPr lang="cs-CZ" sz="2700" dirty="0">
                <a:latin typeface="+mn-lt"/>
              </a:rPr>
              <a:t> nebo Bankovní identita)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700" dirty="0">
                <a:latin typeface="+mn-lt"/>
              </a:rPr>
              <a:t>d</a:t>
            </a:r>
            <a:r>
              <a:rPr lang="cs-CZ" sz="2700" dirty="0" smtClean="0">
                <a:latin typeface="+mn-lt"/>
              </a:rPr>
              <a:t>o systému rodiče nahrají i nutné přílohy (vysvědčení, potvrzení z PPP, lékařské potvrzení, výsledky ze soutěží a olympiád,…)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700" dirty="0">
                <a:latin typeface="+mn-lt"/>
              </a:rPr>
              <a:t>v</a:t>
            </a:r>
            <a:r>
              <a:rPr lang="cs-CZ" sz="2700" dirty="0" smtClean="0">
                <a:latin typeface="+mn-lt"/>
              </a:rPr>
              <a:t>ýhoda: komunikace se SŠ probíhá pouze v elektronické podobě (pozvánka k PZ), přístup k informacím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48628"/>
            <a:ext cx="8229600" cy="98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n-lt"/>
              </a:rPr>
              <a:t>Vyplnění a podání přihlášky – 3 možnosti</a:t>
            </a:r>
            <a:endParaRPr lang="cs-CZ" sz="3200" dirty="0">
              <a:solidFill>
                <a:srgbClr val="2B2B82"/>
              </a:solidFill>
              <a:latin typeface="+mn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49804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33336" y="648628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7814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latin typeface="+mn-lt"/>
              </a:rPr>
              <a:t>   2/ kombinovaná podoba</a:t>
            </a:r>
            <a:r>
              <a:rPr lang="cs-CZ" sz="2800" dirty="0" smtClean="0">
                <a:latin typeface="+mn-lt"/>
              </a:rPr>
              <a:t>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přihlášku vyplní rodiče v elektronickém systému DIPSY bez prokázání totožnosti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přihlášku si rodič vytiskne, podepíše a doručí na SŠ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j-lt"/>
              </a:rPr>
              <a:t>  do </a:t>
            </a:r>
            <a:r>
              <a:rPr lang="cs-CZ" sz="2800" dirty="0">
                <a:latin typeface="+mj-lt"/>
              </a:rPr>
              <a:t>systému rodiče nahrají </a:t>
            </a:r>
            <a:r>
              <a:rPr lang="cs-CZ" sz="2800" dirty="0" smtClean="0">
                <a:latin typeface="+mj-lt"/>
              </a:rPr>
              <a:t> </a:t>
            </a:r>
            <a:r>
              <a:rPr lang="cs-CZ" sz="2800" dirty="0">
                <a:latin typeface="+mj-lt"/>
              </a:rPr>
              <a:t>nutné přílohy (vysvědčení, </a:t>
            </a:r>
            <a:r>
              <a:rPr lang="cs-CZ" sz="2800" dirty="0" smtClean="0">
                <a:latin typeface="+mj-lt"/>
              </a:rPr>
              <a:t>         </a:t>
            </a:r>
          </a:p>
          <a:p>
            <a:pPr lvl="0"/>
            <a:r>
              <a:rPr lang="cs-CZ" sz="2800" dirty="0" smtClean="0">
                <a:latin typeface="+mj-lt"/>
              </a:rPr>
              <a:t>     potvrzení </a:t>
            </a:r>
            <a:r>
              <a:rPr lang="cs-CZ" sz="2800" dirty="0">
                <a:latin typeface="+mj-lt"/>
              </a:rPr>
              <a:t>z PPP, lékařské potvrzení, výsledky ze soutěží </a:t>
            </a:r>
            <a:r>
              <a:rPr lang="cs-CZ" sz="2800" dirty="0" smtClean="0">
                <a:latin typeface="+mj-lt"/>
              </a:rPr>
              <a:t> </a:t>
            </a:r>
          </a:p>
          <a:p>
            <a:pPr lvl="0"/>
            <a:r>
              <a:rPr lang="cs-CZ" sz="2800" dirty="0">
                <a:latin typeface="+mj-lt"/>
              </a:rPr>
              <a:t> </a:t>
            </a:r>
            <a:r>
              <a:rPr lang="cs-CZ" sz="2800" dirty="0" smtClean="0">
                <a:latin typeface="+mj-lt"/>
              </a:rPr>
              <a:t>    a olympiád,…)</a:t>
            </a:r>
            <a:endParaRPr lang="cs-CZ" sz="2800" dirty="0">
              <a:latin typeface="+mj-lt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48628"/>
            <a:ext cx="8229600" cy="98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n-lt"/>
              </a:rPr>
              <a:t>Vyplnění a podání přihlášky </a:t>
            </a:r>
            <a:endParaRPr lang="cs-CZ" sz="3200" dirty="0">
              <a:solidFill>
                <a:srgbClr val="2B2B82"/>
              </a:solidFill>
              <a:latin typeface="+mn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099149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33336" y="648628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781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latin typeface="+mn-lt"/>
              </a:rPr>
              <a:t>   3/ papírová podoba</a:t>
            </a:r>
            <a:r>
              <a:rPr lang="cs-CZ" sz="2800" dirty="0" smtClean="0">
                <a:latin typeface="+mn-lt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j-lt"/>
              </a:rPr>
              <a:t>přihlášku vyplní rodiče s pomocí školy, přidají přílohy  (vysvědčení, potvrzení </a:t>
            </a:r>
            <a:r>
              <a:rPr lang="cs-CZ" sz="2800" dirty="0">
                <a:latin typeface="+mj-lt"/>
              </a:rPr>
              <a:t>z PPP, lékařské potvrzení, výsledky ze soutěží </a:t>
            </a:r>
            <a:r>
              <a:rPr lang="cs-CZ" sz="2800" dirty="0" smtClean="0">
                <a:latin typeface="+mj-lt"/>
              </a:rPr>
              <a:t>a olympiád) v papírové podobě a doručí na střední školy</a:t>
            </a:r>
            <a:endParaRPr lang="cs-CZ" sz="2800" dirty="0">
              <a:latin typeface="+mj-lt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648628"/>
            <a:ext cx="8229600" cy="98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n-lt"/>
              </a:rPr>
              <a:t>Vyplnění a podání přihlášky </a:t>
            </a:r>
            <a:endParaRPr lang="cs-CZ" sz="3200" dirty="0">
              <a:solidFill>
                <a:srgbClr val="2B2B82"/>
              </a:solidFill>
              <a:latin typeface="+mn-lt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927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664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600"/>
              </a:spcAft>
            </a:pPr>
            <a:endParaRPr lang="cs-CZ" altLang="cs-CZ" u="sng" dirty="0" smtClean="0">
              <a:solidFill>
                <a:srgbClr val="2B2B82"/>
              </a:solidFill>
            </a:endParaRPr>
          </a:p>
          <a:p>
            <a:pPr>
              <a:spcAft>
                <a:spcPts val="600"/>
              </a:spcAft>
            </a:pPr>
            <a:endParaRPr lang="cs-CZ" altLang="cs-CZ" b="1" dirty="0">
              <a:solidFill>
                <a:srgbClr val="2B2B8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8313" y="1628800"/>
            <a:ext cx="849694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</a:t>
            </a:r>
            <a:r>
              <a:rPr lang="cs-CZ" sz="2000" dirty="0" smtClean="0">
                <a:latin typeface="+mj-lt"/>
              </a:rPr>
              <a:t>ozvánka na přijímací řízení  – nejpozději 14 dnů před přijímacími zkouškami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jednotná zkouška se koná v prvním kole PŘ v termínu stanoveném MŠMT, a to: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	</a:t>
            </a:r>
            <a:r>
              <a:rPr lang="cs-CZ" sz="2000" b="1" dirty="0">
                <a:latin typeface="+mj-lt"/>
              </a:rPr>
              <a:t>4-leté obory vzdělání  </a:t>
            </a:r>
            <a:r>
              <a:rPr lang="cs-CZ" sz="2000" b="1" dirty="0" smtClean="0">
                <a:latin typeface="+mj-lt"/>
              </a:rPr>
              <a:t>	</a:t>
            </a:r>
            <a:r>
              <a:rPr lang="cs-CZ" sz="2000" b="1" dirty="0">
                <a:latin typeface="+mj-lt"/>
              </a:rPr>
              <a:t>	</a:t>
            </a:r>
            <a:r>
              <a:rPr lang="cs-CZ" sz="2000" b="1" dirty="0" smtClean="0">
                <a:latin typeface="+mj-lt"/>
              </a:rPr>
              <a:t> 11. </a:t>
            </a:r>
            <a:r>
              <a:rPr lang="cs-CZ" sz="2000" b="1" dirty="0">
                <a:latin typeface="+mj-lt"/>
              </a:rPr>
              <a:t>4. </a:t>
            </a:r>
            <a:r>
              <a:rPr lang="cs-CZ" sz="2000" b="1" dirty="0" smtClean="0">
                <a:latin typeface="+mj-lt"/>
              </a:rPr>
              <a:t>2025 </a:t>
            </a:r>
            <a:r>
              <a:rPr lang="cs-CZ" sz="2000" b="1" dirty="0">
                <a:latin typeface="+mj-lt"/>
              </a:rPr>
              <a:t>a </a:t>
            </a:r>
            <a:r>
              <a:rPr lang="cs-CZ" sz="2000" b="1" dirty="0" smtClean="0">
                <a:latin typeface="+mj-lt"/>
              </a:rPr>
              <a:t>14. </a:t>
            </a:r>
            <a:r>
              <a:rPr lang="cs-CZ" sz="2000" b="1" dirty="0">
                <a:latin typeface="+mj-lt"/>
              </a:rPr>
              <a:t>4. </a:t>
            </a:r>
            <a:r>
              <a:rPr lang="cs-CZ" sz="2000" b="1" dirty="0" smtClean="0">
                <a:latin typeface="+mj-lt"/>
              </a:rPr>
              <a:t>2025</a:t>
            </a:r>
            <a:endParaRPr lang="cs-CZ" sz="2000" b="1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	6-letá a 8-letá gymnázia		</a:t>
            </a:r>
            <a:r>
              <a:rPr lang="cs-CZ" sz="2000" dirty="0" smtClean="0">
                <a:latin typeface="+mj-lt"/>
              </a:rPr>
              <a:t> 15. </a:t>
            </a:r>
            <a:r>
              <a:rPr lang="cs-CZ" sz="2000" dirty="0">
                <a:latin typeface="+mj-lt"/>
              </a:rPr>
              <a:t>4. </a:t>
            </a:r>
            <a:r>
              <a:rPr lang="cs-CZ" sz="2000" dirty="0" smtClean="0">
                <a:latin typeface="+mj-lt"/>
              </a:rPr>
              <a:t>2025 </a:t>
            </a:r>
            <a:r>
              <a:rPr lang="cs-CZ" sz="2000" dirty="0">
                <a:latin typeface="+mj-lt"/>
              </a:rPr>
              <a:t>a </a:t>
            </a:r>
            <a:r>
              <a:rPr lang="cs-CZ" sz="2000" dirty="0" smtClean="0">
                <a:latin typeface="+mj-lt"/>
              </a:rPr>
              <a:t>16. </a:t>
            </a:r>
            <a:r>
              <a:rPr lang="cs-CZ" sz="2000" dirty="0">
                <a:latin typeface="+mj-lt"/>
              </a:rPr>
              <a:t>4. </a:t>
            </a:r>
            <a:r>
              <a:rPr lang="cs-CZ" sz="2000" dirty="0" smtClean="0">
                <a:latin typeface="+mj-lt"/>
              </a:rPr>
              <a:t>2025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j-lt"/>
              </a:rPr>
              <a:t>každý uchazeč může konat oba písemné testy dvakrát, i když se hlásí pouze na jeden maturitní obor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err="1" smtClean="0">
                <a:latin typeface="+mj-lt"/>
              </a:rPr>
              <a:t>Cermat</a:t>
            </a:r>
            <a:r>
              <a:rPr lang="cs-CZ" sz="2000" dirty="0" smtClean="0">
                <a:latin typeface="+mj-lt"/>
              </a:rPr>
              <a:t> určí místo konání zkoušek dne 1. 3</a:t>
            </a:r>
            <a:r>
              <a:rPr lang="cs-CZ" sz="2000" dirty="0" smtClean="0">
                <a:latin typeface="+mj-lt"/>
              </a:rPr>
              <a:t>. 2025.</a:t>
            </a:r>
            <a:endParaRPr lang="cs-CZ" sz="2000" dirty="0" smtClean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náhradní </a:t>
            </a:r>
            <a:r>
              <a:rPr lang="cs-CZ" sz="2000" b="1" dirty="0">
                <a:latin typeface="+mj-lt"/>
              </a:rPr>
              <a:t>termíny </a:t>
            </a:r>
            <a:r>
              <a:rPr lang="cs-CZ" sz="2000" dirty="0">
                <a:latin typeface="+mj-lt"/>
              </a:rPr>
              <a:t>jsou stanoveny pro uchazeče, kteří se nedostavili a svoji neúčast omluvili písemně nejpozději </a:t>
            </a:r>
            <a:r>
              <a:rPr lang="cs-CZ" sz="2000" b="1" dirty="0">
                <a:latin typeface="+mj-lt"/>
              </a:rPr>
              <a:t>do </a:t>
            </a:r>
            <a:r>
              <a:rPr lang="cs-CZ" sz="2000" b="1" dirty="0" smtClean="0">
                <a:latin typeface="+mj-lt"/>
              </a:rPr>
              <a:t>3 pracovních </a:t>
            </a:r>
            <a:r>
              <a:rPr lang="cs-CZ" sz="2000" b="1" dirty="0">
                <a:latin typeface="+mj-lt"/>
              </a:rPr>
              <a:t>dnů </a:t>
            </a:r>
            <a:r>
              <a:rPr lang="cs-CZ" sz="2000" dirty="0">
                <a:latin typeface="+mj-lt"/>
              </a:rPr>
              <a:t>ŘŠ, a to na </a:t>
            </a:r>
            <a:r>
              <a:rPr lang="cs-CZ" sz="2000" b="1" dirty="0" smtClean="0">
                <a:latin typeface="+mj-lt"/>
              </a:rPr>
              <a:t>29. 4. </a:t>
            </a:r>
            <a:r>
              <a:rPr lang="cs-CZ" sz="2000" b="1" dirty="0">
                <a:latin typeface="+mj-lt"/>
              </a:rPr>
              <a:t>a </a:t>
            </a:r>
            <a:r>
              <a:rPr lang="cs-CZ" sz="2000" b="1" dirty="0" smtClean="0">
                <a:latin typeface="+mj-lt"/>
              </a:rPr>
              <a:t>30. 4. 2025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736941" y="908720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2B2B82"/>
                </a:solidFill>
                <a:latin typeface="+mn-lt"/>
              </a:rPr>
              <a:t>Organizace přijímacích zkoušek u oborů s maturitní zkouškou</a:t>
            </a:r>
          </a:p>
        </p:txBody>
      </p:sp>
    </p:spTree>
    <p:extLst>
      <p:ext uri="{BB962C8B-B14F-4D97-AF65-F5344CB8AC3E}">
        <p14:creationId xmlns:p14="http://schemas.microsoft.com/office/powerpoint/2010/main" val="410793086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68313" y="404813"/>
            <a:ext cx="8675687" cy="5545137"/>
          </a:xfrm>
          <a:prstGeom prst="rect">
            <a:avLst/>
          </a:prstGeom>
          <a:solidFill>
            <a:schemeClr val="bg1"/>
          </a:solidFill>
          <a:ln w="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90800"/>
            <a:ext cx="849694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000" dirty="0" smtClean="0">
                <a:latin typeface="+mj-lt"/>
              </a:rPr>
              <a:t>• </a:t>
            </a:r>
            <a:r>
              <a:rPr lang="cs-CZ" altLang="cs-CZ" sz="2000" dirty="0">
                <a:latin typeface="+mn-lt"/>
              </a:rPr>
              <a:t>přípravu zadání, distribuci a zpracování a hodnocení testů jednotné zkoušky </a:t>
            </a:r>
            <a:r>
              <a:rPr lang="cs-CZ" altLang="cs-CZ" sz="2000" dirty="0" smtClean="0">
                <a:latin typeface="+mn-lt"/>
              </a:rPr>
              <a:t>    </a:t>
            </a: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 </a:t>
            </a:r>
            <a:r>
              <a:rPr lang="cs-CZ" altLang="cs-CZ" sz="2000" dirty="0" smtClean="0">
                <a:latin typeface="+mn-lt"/>
              </a:rPr>
              <a:t>  zajišťuje Centrum pro zjišťování výsledků vzdělávání (</a:t>
            </a:r>
            <a:r>
              <a:rPr lang="cs-CZ" altLang="cs-CZ" sz="2000" dirty="0" err="1" smtClean="0">
                <a:latin typeface="+mn-lt"/>
              </a:rPr>
              <a:t>Cermat</a:t>
            </a:r>
            <a:r>
              <a:rPr lang="cs-CZ" altLang="cs-CZ" sz="2000" dirty="0">
                <a:latin typeface="+mn-lt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cs-CZ" altLang="cs-CZ" sz="2000" dirty="0" smtClean="0">
                <a:latin typeface="+mn-lt"/>
              </a:rPr>
              <a:t>• </a:t>
            </a:r>
            <a:r>
              <a:rPr lang="cs-CZ" altLang="cs-CZ" sz="2000" dirty="0">
                <a:latin typeface="+mn-lt"/>
              </a:rPr>
              <a:t>jednotné zkoušky se konají formou jednotných písemných testů z předmětů </a:t>
            </a:r>
            <a:endParaRPr lang="cs-CZ" altLang="cs-CZ" sz="2000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 </a:t>
            </a:r>
            <a:r>
              <a:rPr lang="cs-CZ" altLang="cs-CZ" sz="2000" dirty="0" smtClean="0">
                <a:latin typeface="+mn-lt"/>
              </a:rPr>
              <a:t>  český </a:t>
            </a:r>
            <a:r>
              <a:rPr lang="cs-CZ" altLang="cs-CZ" sz="2000" dirty="0">
                <a:latin typeface="+mn-lt"/>
              </a:rPr>
              <a:t>jazyk a </a:t>
            </a:r>
            <a:r>
              <a:rPr lang="cs-CZ" altLang="cs-CZ" sz="2000" dirty="0" smtClean="0">
                <a:latin typeface="+mn-lt"/>
              </a:rPr>
              <a:t>literatura (60 minut) </a:t>
            </a:r>
            <a:r>
              <a:rPr lang="cs-CZ" altLang="cs-CZ" sz="2000" dirty="0">
                <a:latin typeface="+mn-lt"/>
              </a:rPr>
              <a:t>a </a:t>
            </a:r>
            <a:r>
              <a:rPr lang="cs-CZ" altLang="cs-CZ" sz="2000" dirty="0" smtClean="0">
                <a:latin typeface="+mn-lt"/>
              </a:rPr>
              <a:t>matematika </a:t>
            </a:r>
            <a:r>
              <a:rPr lang="cs-CZ" altLang="cs-CZ" sz="2000" dirty="0">
                <a:latin typeface="+mn-lt"/>
              </a:rPr>
              <a:t>a její </a:t>
            </a:r>
            <a:r>
              <a:rPr lang="cs-CZ" altLang="cs-CZ" sz="2000" dirty="0" smtClean="0">
                <a:latin typeface="+mn-lt"/>
              </a:rPr>
              <a:t>aplikace (70 minut) </a:t>
            </a:r>
            <a:r>
              <a:rPr lang="cs-CZ" altLang="cs-CZ" sz="2000" dirty="0">
                <a:latin typeface="+mn-lt"/>
              </a:rPr>
              <a:t>v </a:t>
            </a:r>
            <a:endParaRPr lang="cs-CZ" altLang="cs-CZ" sz="2000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 </a:t>
            </a:r>
            <a:r>
              <a:rPr lang="cs-CZ" altLang="cs-CZ" sz="2000" dirty="0" smtClean="0">
                <a:latin typeface="+mn-lt"/>
              </a:rPr>
              <a:t>  rozsahu </a:t>
            </a:r>
            <a:r>
              <a:rPr lang="cs-CZ" altLang="cs-CZ" sz="2000" dirty="0">
                <a:latin typeface="+mn-lt"/>
              </a:rPr>
              <a:t>stanoveném </a:t>
            </a:r>
            <a:r>
              <a:rPr lang="cs-CZ" altLang="cs-CZ" sz="2000" dirty="0" smtClean="0">
                <a:latin typeface="+mn-lt"/>
              </a:rPr>
              <a:t>Rámcovým </a:t>
            </a:r>
            <a:r>
              <a:rPr lang="cs-CZ" altLang="cs-CZ" sz="2000" dirty="0">
                <a:latin typeface="+mn-lt"/>
              </a:rPr>
              <a:t>vzdělávacím programem pro základní </a:t>
            </a:r>
            <a:endParaRPr lang="cs-CZ" altLang="cs-CZ" sz="2000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 </a:t>
            </a:r>
            <a:r>
              <a:rPr lang="cs-CZ" altLang="cs-CZ" sz="2000" dirty="0" smtClean="0">
                <a:latin typeface="+mn-lt"/>
              </a:rPr>
              <a:t>  vzdělávání</a:t>
            </a:r>
            <a:endParaRPr lang="cs-CZ" altLang="cs-CZ" sz="2000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• </a:t>
            </a:r>
            <a:r>
              <a:rPr lang="cs-CZ" altLang="cs-CZ" sz="2000" dirty="0" smtClean="0">
                <a:latin typeface="+mn-lt"/>
              </a:rPr>
              <a:t>ŘŠ může navíc stanovit školní </a:t>
            </a:r>
            <a:r>
              <a:rPr lang="cs-CZ" altLang="cs-CZ" sz="2000" dirty="0">
                <a:latin typeface="+mn-lt"/>
              </a:rPr>
              <a:t>přijímací </a:t>
            </a:r>
            <a:r>
              <a:rPr lang="cs-CZ" altLang="cs-CZ" sz="2000" dirty="0" smtClean="0">
                <a:latin typeface="+mn-lt"/>
              </a:rPr>
              <a:t>zkoušku </a:t>
            </a:r>
          </a:p>
          <a:p>
            <a:pPr>
              <a:spcAft>
                <a:spcPts val="600"/>
              </a:spcAft>
            </a:pPr>
            <a:r>
              <a:rPr lang="cs-CZ" altLang="cs-CZ" sz="2000" dirty="0">
                <a:latin typeface="+mn-lt"/>
              </a:rPr>
              <a:t>• </a:t>
            </a:r>
            <a:r>
              <a:rPr lang="cs-CZ" sz="2000" dirty="0">
                <a:latin typeface="+mn-lt"/>
              </a:rPr>
              <a:t> termín konání </a:t>
            </a:r>
            <a:r>
              <a:rPr lang="cs-CZ" sz="2000" dirty="0" smtClean="0">
                <a:latin typeface="+mn-lt"/>
              </a:rPr>
              <a:t>školních přijímacích zkoušek a talentových zkoušek: 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latin typeface="+mn-lt"/>
              </a:rPr>
              <a:t> </a:t>
            </a:r>
            <a:r>
              <a:rPr lang="cs-CZ" sz="2000" dirty="0" smtClean="0">
                <a:latin typeface="+mn-lt"/>
              </a:rPr>
              <a:t>   15</a:t>
            </a:r>
            <a:r>
              <a:rPr lang="cs-CZ" sz="2000" dirty="0">
                <a:latin typeface="+mn-lt"/>
              </a:rPr>
              <a:t>. 3. – 23. </a:t>
            </a:r>
            <a:r>
              <a:rPr lang="cs-CZ" sz="2000" dirty="0" smtClean="0">
                <a:latin typeface="+mn-lt"/>
              </a:rPr>
              <a:t>4</a:t>
            </a:r>
            <a:r>
              <a:rPr lang="cs-CZ" sz="2000" dirty="0">
                <a:latin typeface="+mn-lt"/>
              </a:rPr>
              <a:t>. 2025</a:t>
            </a:r>
            <a:endParaRPr lang="cs-CZ" altLang="cs-CZ" sz="2000" dirty="0" smtClean="0">
              <a:latin typeface="+mn-lt"/>
            </a:endParaRPr>
          </a:p>
          <a:p>
            <a:pPr>
              <a:spcAft>
                <a:spcPts val="600"/>
              </a:spcAft>
            </a:pPr>
            <a:endParaRPr lang="cs-CZ" sz="2000" dirty="0">
              <a:latin typeface="+mj-lt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683568" y="475200"/>
            <a:ext cx="8229600" cy="13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cs-CZ" altLang="cs-CZ" sz="3200" dirty="0">
                <a:solidFill>
                  <a:srgbClr val="2B2B82"/>
                </a:solidFill>
                <a:latin typeface="+mn-lt"/>
              </a:rPr>
              <a:t>Obsah a forma přijímacích zkoušek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DA87B-EE8A-47E5-85C1-94915CA1833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1475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691</Words>
  <Application>Microsoft Office PowerPoint</Application>
  <PresentationFormat>Předvádění na obrazovce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1_Motiv sady Office</vt:lpstr>
      <vt:lpstr>2_Motiv sady Office</vt:lpstr>
      <vt:lpstr>4_Motiv sady Office</vt:lpstr>
      <vt:lpstr>9_Motiv sady Office</vt:lpstr>
      <vt:lpstr>3_Motiv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Krajský úřad, Královehradecký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Daniel Horáček</dc:creator>
  <cp:lastModifiedBy>Michaela Hejcmanová</cp:lastModifiedBy>
  <cp:revision>456</cp:revision>
  <dcterms:created xsi:type="dcterms:W3CDTF">2010-11-24T13:45:00Z</dcterms:created>
  <dcterms:modified xsi:type="dcterms:W3CDTF">2024-11-05T19:20:48Z</dcterms:modified>
</cp:coreProperties>
</file>