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56" r:id="rId4"/>
    <p:sldMasterId id="2147483768" r:id="rId5"/>
  </p:sldMasterIdLst>
  <p:notesMasterIdLst>
    <p:notesMasterId r:id="rId22"/>
  </p:notesMasterIdLst>
  <p:handoutMasterIdLst>
    <p:handoutMasterId r:id="rId23"/>
  </p:handoutMasterIdLst>
  <p:sldIdLst>
    <p:sldId id="322" r:id="rId6"/>
    <p:sldId id="378" r:id="rId7"/>
    <p:sldId id="371" r:id="rId8"/>
    <p:sldId id="355" r:id="rId9"/>
    <p:sldId id="380" r:id="rId10"/>
    <p:sldId id="381" r:id="rId11"/>
    <p:sldId id="382" r:id="rId12"/>
    <p:sldId id="384" r:id="rId13"/>
    <p:sldId id="364" r:id="rId14"/>
    <p:sldId id="362" r:id="rId15"/>
    <p:sldId id="363" r:id="rId16"/>
    <p:sldId id="358" r:id="rId17"/>
    <p:sldId id="365" r:id="rId18"/>
    <p:sldId id="385" r:id="rId19"/>
    <p:sldId id="372" r:id="rId20"/>
    <p:sldId id="281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82"/>
    <a:srgbClr val="C4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95" autoAdjust="0"/>
    <p:restoredTop sz="94103" autoAdjust="0"/>
  </p:normalViewPr>
  <p:slideViewPr>
    <p:cSldViewPr>
      <p:cViewPr varScale="1">
        <p:scale>
          <a:sx n="108" d="100"/>
          <a:sy n="108" d="100"/>
        </p:scale>
        <p:origin x="14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1952-B0D0-4E24-A957-367731BA95ED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186E4-2506-43F9-BC8B-E438831F1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943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E7A6B-F479-4E7A-86FD-5D2B3468BDEE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A17B8-0627-41C0-8B0A-C3C5BDBFD9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6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ED42D-8AAD-4FAE-A787-9A876B8F3258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0FEED-6F9B-4780-AE9A-82C5FE5EC7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08427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4198-A060-4FEF-BAA9-1F9814B2DA23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4A5C-2F94-4EF5-B091-86A3B2F68B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63978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09CA-ABD3-4933-8785-02A79849CED2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ECC7-85E9-4209-AA48-1EC661DD4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49525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0129-34C3-464A-A460-304F1A1CD6EB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6EB4-CDC4-4669-B325-BAA8602C05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9587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CAC4-2ECC-4BAE-B847-8FAF7A8AEE28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4C6F6-AA0E-4F5D-877C-13EF613B39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033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B7F0-E5AC-4E9F-8B9F-0810471E234A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561D-9F7B-40B8-94A2-FBDF7A5D6E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87752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5C93-56A1-45AC-85F4-52863A20CDB6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CC6E-E1CD-43FB-9C97-65D79B2AAE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39264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DAF4-CEE0-429F-A09F-70368053FFA1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08AB-A2B6-4C1D-BD3D-4CFFBED047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01343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CDD7-DD26-4CD7-93E5-D16853871272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0391-1239-45AB-B3AE-C5915CED0B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92309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9A20-2D8A-4B4A-B633-7AAA5B728B49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5D0F-9698-4D93-83A7-C73A7D2E45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43909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EAD57-9134-4B29-940E-88F03DD7912C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D6B8-0356-48AF-9DAA-F553C1B6CF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7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DD8D673-3133-4664-90C6-41B06F9DA941}" type="datetime1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FA2C165-8776-441D-8EBA-74F7BAAF16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867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" TargetMode="External"/><Relationship Id="rId2" Type="http://schemas.openxmlformats.org/officeDocument/2006/relationships/hyperlink" Target="http://www.msmt.cz/vzdelavani/stredni-vzdelavani/prijimani-na-stredni-skoly-a-konzervatore" TargetMode="External"/><Relationship Id="rId1" Type="http://schemas.openxmlformats.org/officeDocument/2006/relationships/slideLayout" Target="../slideLayouts/slideLayout34.xml"/><Relationship Id="rId5" Type="http://schemas.openxmlformats.org/officeDocument/2006/relationships/hyperlink" Target="http://www.sipkhk.cz/" TargetMode="External"/><Relationship Id="rId4" Type="http://schemas.openxmlformats.org/officeDocument/2006/relationships/hyperlink" Target="http://www.cermat.cz/prijimaci-rizeni-sl-2016-1404035005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pkhk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27809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2B8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PŘIJÍMACÍ ŘÍZENÍ NA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2B8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STŘEDNÍ ŠKOLY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dirty="0" smtClean="0">
                <a:solidFill>
                  <a:srgbClr val="2B2B82"/>
                </a:solidFill>
                <a:latin typeface="+mj-lt"/>
                <a:ea typeface="+mj-ea"/>
                <a:cs typeface="+mj-cs"/>
              </a:rPr>
              <a:t>2023/2024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2B2B8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664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600"/>
              </a:spcAft>
            </a:pPr>
            <a:endParaRPr lang="cs-CZ" altLang="cs-CZ" u="sng" dirty="0" smtClean="0">
              <a:solidFill>
                <a:srgbClr val="2B2B82"/>
              </a:solidFill>
            </a:endParaRPr>
          </a:p>
          <a:p>
            <a:pPr>
              <a:spcAft>
                <a:spcPts val="600"/>
              </a:spcAft>
            </a:pPr>
            <a:endParaRPr lang="cs-CZ" altLang="cs-CZ" b="1" dirty="0">
              <a:solidFill>
                <a:srgbClr val="2B2B8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8313" y="1628800"/>
            <a:ext cx="849694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</a:t>
            </a:r>
            <a:r>
              <a:rPr lang="cs-CZ" sz="2000" dirty="0" smtClean="0">
                <a:latin typeface="+mj-lt"/>
              </a:rPr>
              <a:t>ozvánka na přijímací řízení  – nejpozději 14 dnů před přijímacími zkouškami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jednotná zkouška se koná v prvním kole PŘ v termínu stanoveném </a:t>
            </a:r>
            <a:r>
              <a:rPr lang="cs-CZ" sz="2000" dirty="0" smtClean="0">
                <a:latin typeface="+mj-lt"/>
              </a:rPr>
              <a:t>MŠMT</a:t>
            </a:r>
            <a:r>
              <a:rPr lang="cs-CZ" sz="2000" dirty="0">
                <a:latin typeface="+mj-lt"/>
              </a:rPr>
              <a:t>:</a:t>
            </a:r>
            <a:endParaRPr lang="cs-CZ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	</a:t>
            </a:r>
            <a:r>
              <a:rPr lang="cs-CZ" sz="2000" b="1" dirty="0">
                <a:latin typeface="+mj-lt"/>
              </a:rPr>
              <a:t>4-leté obory vzdělání  </a:t>
            </a:r>
            <a:r>
              <a:rPr lang="cs-CZ" sz="2000" b="1" dirty="0" smtClean="0">
                <a:latin typeface="+mj-lt"/>
              </a:rPr>
              <a:t>	</a:t>
            </a:r>
            <a:r>
              <a:rPr lang="cs-CZ" sz="2000" b="1" dirty="0">
                <a:latin typeface="+mj-lt"/>
              </a:rPr>
              <a:t>	</a:t>
            </a:r>
            <a:r>
              <a:rPr lang="cs-CZ" sz="2000" b="1" dirty="0" smtClean="0">
                <a:latin typeface="+mj-lt"/>
              </a:rPr>
              <a:t> 12. </a:t>
            </a:r>
            <a:r>
              <a:rPr lang="cs-CZ" sz="2000" b="1" dirty="0">
                <a:latin typeface="+mj-lt"/>
              </a:rPr>
              <a:t>4. </a:t>
            </a:r>
            <a:r>
              <a:rPr lang="cs-CZ" sz="2000" b="1" dirty="0" smtClean="0">
                <a:latin typeface="+mj-lt"/>
              </a:rPr>
              <a:t>2024 </a:t>
            </a:r>
            <a:r>
              <a:rPr lang="cs-CZ" sz="2000" b="1" dirty="0">
                <a:latin typeface="+mj-lt"/>
              </a:rPr>
              <a:t>a </a:t>
            </a:r>
            <a:r>
              <a:rPr lang="cs-CZ" sz="2000" b="1" dirty="0" smtClean="0">
                <a:latin typeface="+mj-lt"/>
              </a:rPr>
              <a:t>15. </a:t>
            </a:r>
            <a:r>
              <a:rPr lang="cs-CZ" sz="2000" b="1" dirty="0">
                <a:latin typeface="+mj-lt"/>
              </a:rPr>
              <a:t>4. </a:t>
            </a:r>
            <a:r>
              <a:rPr lang="cs-CZ" sz="2000" b="1" dirty="0" smtClean="0">
                <a:latin typeface="+mj-lt"/>
              </a:rPr>
              <a:t>2024</a:t>
            </a:r>
            <a:endParaRPr lang="cs-CZ" sz="2000" b="1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	6-letá a 8-letá gymnázia		</a:t>
            </a:r>
            <a:r>
              <a:rPr lang="cs-CZ" sz="2000" dirty="0" smtClean="0">
                <a:latin typeface="+mj-lt"/>
              </a:rPr>
              <a:t> 16. </a:t>
            </a:r>
            <a:r>
              <a:rPr lang="cs-CZ" sz="2000" dirty="0">
                <a:latin typeface="+mj-lt"/>
              </a:rPr>
              <a:t>4. </a:t>
            </a:r>
            <a:r>
              <a:rPr lang="cs-CZ" sz="2000" dirty="0" smtClean="0">
                <a:latin typeface="+mj-lt"/>
              </a:rPr>
              <a:t>2024 </a:t>
            </a:r>
            <a:r>
              <a:rPr lang="cs-CZ" sz="2000" dirty="0">
                <a:latin typeface="+mj-lt"/>
              </a:rPr>
              <a:t>a </a:t>
            </a:r>
            <a:r>
              <a:rPr lang="cs-CZ" sz="2000" dirty="0" smtClean="0">
                <a:latin typeface="+mj-lt"/>
              </a:rPr>
              <a:t>17. </a:t>
            </a:r>
            <a:r>
              <a:rPr lang="cs-CZ" sz="2000" dirty="0">
                <a:latin typeface="+mj-lt"/>
              </a:rPr>
              <a:t>4. </a:t>
            </a:r>
            <a:r>
              <a:rPr lang="cs-CZ" sz="2000" dirty="0" smtClean="0">
                <a:latin typeface="+mj-lt"/>
              </a:rPr>
              <a:t>2024 </a:t>
            </a:r>
            <a:endParaRPr lang="cs-CZ" sz="2000" dirty="0" smtClean="0">
              <a:latin typeface="+mj-lt"/>
            </a:endParaRPr>
          </a:p>
          <a:p>
            <a:pPr lvl="0"/>
            <a:endParaRPr lang="cs-CZ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j-lt"/>
              </a:rPr>
              <a:t>každý uchazeč může konat oba písemné testy dvakrát, </a:t>
            </a:r>
            <a:r>
              <a:rPr lang="cs-CZ" sz="2000" dirty="0" err="1" smtClean="0">
                <a:latin typeface="+mj-lt"/>
              </a:rPr>
              <a:t>Cermat</a:t>
            </a:r>
            <a:r>
              <a:rPr lang="cs-CZ" sz="2000" dirty="0" smtClean="0">
                <a:latin typeface="+mj-lt"/>
              </a:rPr>
              <a:t> určí místo konání zkoušek dne 1. 3.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náhradní </a:t>
            </a:r>
            <a:r>
              <a:rPr lang="cs-CZ" sz="2000" b="1" dirty="0">
                <a:latin typeface="+mj-lt"/>
              </a:rPr>
              <a:t>termíny </a:t>
            </a:r>
            <a:r>
              <a:rPr lang="cs-CZ" sz="2000" dirty="0">
                <a:latin typeface="+mj-lt"/>
              </a:rPr>
              <a:t>jsou stanoveny pro uchazeče, kteří se nedostavili a svoji neúčast omluvili písemně nejpozději do </a:t>
            </a:r>
            <a:r>
              <a:rPr lang="cs-CZ" sz="2000" dirty="0" smtClean="0">
                <a:latin typeface="+mj-lt"/>
              </a:rPr>
              <a:t>3 pracovních </a:t>
            </a:r>
            <a:r>
              <a:rPr lang="cs-CZ" sz="2000" dirty="0">
                <a:latin typeface="+mj-lt"/>
              </a:rPr>
              <a:t>dnů ŘŠ, a to na </a:t>
            </a:r>
            <a:r>
              <a:rPr lang="cs-CZ" sz="2000" b="1" dirty="0" smtClean="0">
                <a:latin typeface="+mj-lt"/>
              </a:rPr>
              <a:t>29. 4. </a:t>
            </a:r>
            <a:r>
              <a:rPr lang="cs-CZ" sz="2000" b="1" dirty="0">
                <a:latin typeface="+mj-lt"/>
              </a:rPr>
              <a:t>a </a:t>
            </a:r>
            <a:r>
              <a:rPr lang="cs-CZ" sz="2000" b="1" dirty="0" smtClean="0">
                <a:latin typeface="+mj-lt"/>
              </a:rPr>
              <a:t>30. 4. 2024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736941" y="908720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Organizace přijímacích zkoušek u oborů s maturitní zkouškou</a:t>
            </a:r>
          </a:p>
        </p:txBody>
      </p:sp>
    </p:spTree>
    <p:extLst>
      <p:ext uri="{BB962C8B-B14F-4D97-AF65-F5344CB8AC3E}">
        <p14:creationId xmlns:p14="http://schemas.microsoft.com/office/powerpoint/2010/main" val="410793086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02496C-85B5-46AC-A52D-8AA0613C0518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  <p:sp>
        <p:nvSpPr>
          <p:cNvPr id="23555" name="TextovéPole 4"/>
          <p:cNvSpPr txBox="1">
            <a:spLocks/>
          </p:cNvSpPr>
          <p:nvPr/>
        </p:nvSpPr>
        <p:spPr bwMode="auto">
          <a:xfrm>
            <a:off x="46831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dirty="0" smtClean="0">
                <a:solidFill>
                  <a:srgbClr val="2B2B82"/>
                </a:solidFill>
              </a:rPr>
              <a:t>Hodnocení výsledků PŘ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ŘŠ hodnotí splnění kritérií PŘ uchazečem podle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	a) výsledků jednotné zkoušky, pokud je součástí PŘ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	b) výsledků školní přijímací zkoušky, je-li stanovena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c)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hodnocení </a:t>
            </a:r>
            <a:r>
              <a:rPr lang="cs-CZ" altLang="cs-CZ" sz="2000" dirty="0"/>
              <a:t>na vysvědčeních z </a:t>
            </a:r>
            <a:r>
              <a:rPr lang="cs-CZ" altLang="cs-CZ" sz="2000" dirty="0" smtClean="0"/>
              <a:t>předchozího vzdělávání (možnost)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	d) případně dalších skutečností, které osvědčují schopnosti,                       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vědomosti a zájmy uchazeče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hodnocení jednotné zkoušky se podílí na celkovém hodnocení uchazeče nejméně 60% (s výjimkou sportovních gymnázií)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uchazeči se započítává vždy lepší výsledek testů JZ</a:t>
            </a:r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 smtClean="0">
              <a:solidFill>
                <a:srgbClr val="2B2B82"/>
              </a:solidFill>
            </a:endParaRPr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6061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90800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r</a:t>
            </a:r>
            <a:r>
              <a:rPr lang="cs-CZ" sz="2000" dirty="0" smtClean="0"/>
              <a:t>ozhodnutí o přijetí/nepřijetí bude zveřejněno na webových stránkách školy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h</a:t>
            </a:r>
            <a:r>
              <a:rPr lang="cs-CZ" sz="2000" dirty="0" smtClean="0"/>
              <a:t>lavním kritériem přijetí je </a:t>
            </a:r>
            <a:r>
              <a:rPr lang="cs-CZ" altLang="cs-CZ" sz="2000" dirty="0"/>
              <a:t>hodnocení na vysvědčeních z předchozího vzdělávání </a:t>
            </a:r>
            <a:endParaRPr lang="cs-CZ" alt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JPZ se nekoná, uchazeč může ale konat na některé obory např. zkoušku dovedností (podmínky přijetí zveřejní SŠ do 31. 1. 2024)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20688"/>
            <a:ext cx="82296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j-lt"/>
              </a:rPr>
              <a:t>Organizace přijímacího řízení u oborů bez maturitní zkoušky</a:t>
            </a:r>
            <a:endParaRPr lang="cs-CZ" sz="3200" dirty="0">
              <a:solidFill>
                <a:srgbClr val="2B2B82"/>
              </a:solidFill>
              <a:latin typeface="+mj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7175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02496C-85B5-46AC-A52D-8AA0613C0518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  <p:sp>
        <p:nvSpPr>
          <p:cNvPr id="23555" name="TextovéPole 4"/>
          <p:cNvSpPr txBox="1">
            <a:spLocks/>
          </p:cNvSpPr>
          <p:nvPr/>
        </p:nvSpPr>
        <p:spPr bwMode="auto">
          <a:xfrm>
            <a:off x="46831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u="sng" smtClean="0">
                <a:solidFill>
                  <a:srgbClr val="2B2B82"/>
                </a:solidFill>
              </a:rPr>
              <a:t>Rozhodnutí o přijetí a doručování rozhodnutí</a:t>
            </a:r>
            <a:endParaRPr lang="cs-CZ" altLang="cs-CZ" dirty="0" smtClean="0"/>
          </a:p>
        </p:txBody>
      </p:sp>
      <p:sp>
        <p:nvSpPr>
          <p:cNvPr id="4" name="TextovéPole 4"/>
          <p:cNvSpPr txBox="1">
            <a:spLocks/>
          </p:cNvSpPr>
          <p:nvPr/>
        </p:nvSpPr>
        <p:spPr bwMode="auto">
          <a:xfrm>
            <a:off x="45990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dirty="0" smtClean="0">
                <a:solidFill>
                  <a:srgbClr val="2B2B82"/>
                </a:solidFill>
              </a:rPr>
              <a:t>Výsledky přijímacího řízení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b="1" dirty="0" err="1" smtClean="0"/>
              <a:t>Cermat</a:t>
            </a:r>
            <a:r>
              <a:rPr lang="cs-CZ" altLang="cs-CZ" sz="2000" b="1" dirty="0" smtClean="0"/>
              <a:t> </a:t>
            </a:r>
            <a:r>
              <a:rPr lang="cs-CZ" altLang="cs-CZ" sz="2000" b="1" dirty="0"/>
              <a:t>zveřejní výsledky přijímacího řízení dne 10. května </a:t>
            </a:r>
            <a:r>
              <a:rPr lang="cs-CZ" altLang="cs-CZ" sz="2000" b="1" dirty="0" smtClean="0"/>
              <a:t>2024.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SŠ nemusí posílat rozhodnutí o přijetí ani nepřijetí.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Výsledky budou zveřejněny v elektronickém systému a na webových stránkách SŠ.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Uchazeč se nemůže odvolat proti nepřijetí z kapacitních důvodů, pouze proti průběhu přijímacího řízení (např. chybné vyhodnocení testu).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/>
              <a:t>Ú</a:t>
            </a:r>
            <a:r>
              <a:rPr lang="cs-CZ" altLang="cs-CZ" sz="2000" dirty="0" smtClean="0"/>
              <a:t>spěšný uchazeč získává právě jedno místo na SŠ (určí </a:t>
            </a:r>
            <a:r>
              <a:rPr lang="cs-CZ" altLang="cs-CZ" sz="2000" dirty="0" err="1" smtClean="0"/>
              <a:t>Cermat</a:t>
            </a:r>
            <a:r>
              <a:rPr lang="cs-CZ" altLang="cs-CZ" sz="2000" dirty="0" smtClean="0"/>
              <a:t> dle preferencí).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Uchazeč se může vzdát práva na přijetí a zúčastnit se 2. kola přijímacího </a:t>
            </a:r>
            <a:r>
              <a:rPr lang="cs-CZ" altLang="cs-CZ" sz="2000" dirty="0" smtClean="0"/>
              <a:t>řízení</a:t>
            </a:r>
            <a:r>
              <a:rPr lang="cs-CZ" altLang="cs-CZ" sz="2000" dirty="0"/>
              <a:t>.</a:t>
            </a:r>
            <a:endParaRPr lang="cs-CZ" altLang="cs-CZ" sz="2000" dirty="0" smtClean="0"/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endParaRPr lang="cs-CZ" altLang="cs-CZ" sz="2000" dirty="0" smtClean="0"/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endParaRPr lang="cs-CZ" altLang="cs-CZ" sz="2000" dirty="0" smtClean="0"/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b="1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41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02496C-85B5-46AC-A52D-8AA0613C0518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  <p:sp>
        <p:nvSpPr>
          <p:cNvPr id="23555" name="TextovéPole 4"/>
          <p:cNvSpPr txBox="1">
            <a:spLocks/>
          </p:cNvSpPr>
          <p:nvPr/>
        </p:nvSpPr>
        <p:spPr bwMode="auto">
          <a:xfrm>
            <a:off x="46831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u="sng" smtClean="0">
                <a:solidFill>
                  <a:srgbClr val="2B2B82"/>
                </a:solidFill>
              </a:rPr>
              <a:t>Rozhodnutí o přijetí a doručování rozhodnutí</a:t>
            </a:r>
            <a:endParaRPr lang="cs-CZ" altLang="cs-CZ" dirty="0" smtClean="0"/>
          </a:p>
        </p:txBody>
      </p:sp>
      <p:sp>
        <p:nvSpPr>
          <p:cNvPr id="4" name="TextovéPole 4"/>
          <p:cNvSpPr txBox="1">
            <a:spLocks/>
          </p:cNvSpPr>
          <p:nvPr/>
        </p:nvSpPr>
        <p:spPr bwMode="auto">
          <a:xfrm>
            <a:off x="45990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dirty="0" smtClean="0">
                <a:solidFill>
                  <a:srgbClr val="2B2B82"/>
                </a:solidFill>
              </a:rPr>
              <a:t>Co dělat v případě nepřijetí uchazeče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/>
              <a:t>Neúspěšný uchazeč se zúčastní 2. kola přijímacího </a:t>
            </a:r>
            <a:r>
              <a:rPr lang="cs-CZ" altLang="cs-CZ" sz="2000" dirty="0" smtClean="0"/>
              <a:t>řízení.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Případné konání 2. kola PŘ zveřejní </a:t>
            </a:r>
            <a:r>
              <a:rPr lang="cs-CZ" altLang="cs-CZ" sz="2000" dirty="0"/>
              <a:t>ředitel SŠ do 18. 5</a:t>
            </a:r>
            <a:r>
              <a:rPr lang="cs-CZ" altLang="cs-CZ" sz="2000" dirty="0" smtClean="0"/>
              <a:t>. 2024.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Termín pro podání přihlášky do 2. kola: 24. 5. 2024.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err="1" smtClean="0"/>
              <a:t>Cermat</a:t>
            </a:r>
            <a:r>
              <a:rPr lang="cs-CZ" altLang="cs-CZ" sz="2000" dirty="0" smtClean="0"/>
              <a:t> zveřejní výsledky do cca 17. 6. 2024.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endParaRPr lang="cs-CZ" altLang="cs-CZ" sz="2000" dirty="0" smtClean="0"/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b="1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0488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750" y="549275"/>
            <a:ext cx="8496300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40000" indent="-540000" eaLnBrk="1" hangingPunct="1">
              <a:spcAft>
                <a:spcPts val="1200"/>
              </a:spcAft>
              <a:defRPr/>
            </a:pPr>
            <a:r>
              <a:rPr lang="cs-CZ" sz="2000" b="1" u="sng" dirty="0">
                <a:solidFill>
                  <a:srgbClr val="2B2B82"/>
                </a:solidFill>
                <a:latin typeface="Calibri"/>
              </a:rPr>
              <a:t>Další informace na internetových stránkách:</a:t>
            </a: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2B2B82"/>
                </a:solidFill>
                <a:latin typeface="Calibri"/>
              </a:rPr>
              <a:t>Ministerstva školství, mládeže a tělovýchovy</a:t>
            </a:r>
            <a:endParaRPr lang="cs-CZ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cs-CZ" sz="1600" i="1" dirty="0">
                <a:solidFill>
                  <a:srgbClr val="2B2B82"/>
                </a:solidFill>
                <a:latin typeface="Calibri"/>
                <a:hlinkClick r:id="rId2"/>
              </a:rPr>
              <a:t>http://www.msmt.cz/vzdelavani/stredni-vzdelavani/prijimani-na-stredni-skoly-a-konzervatore</a:t>
            </a:r>
            <a:endParaRPr lang="cs-CZ" sz="1600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2B2B82"/>
                </a:solidFill>
                <a:latin typeface="Calibri"/>
              </a:rPr>
              <a:t>CERMAT (vzorové testy)</a:t>
            </a:r>
            <a:endParaRPr lang="cs-CZ" b="1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cs-CZ" sz="1600" i="1" dirty="0">
                <a:solidFill>
                  <a:srgbClr val="2B2B82"/>
                </a:solidFill>
                <a:latin typeface="Calibri"/>
                <a:hlinkClick r:id="rId3"/>
              </a:rPr>
              <a:t>http://www.cermat.cz</a:t>
            </a:r>
            <a:endParaRPr lang="cs-CZ" sz="1600" i="1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2B2B82"/>
                </a:solidFill>
                <a:latin typeface="Calibri"/>
              </a:rPr>
              <a:t>Krajský úřad Královéhradeckého kraje – ŠIP (Školský informační portál)</a:t>
            </a:r>
            <a:endParaRPr lang="cs-CZ" b="1" dirty="0">
              <a:solidFill>
                <a:srgbClr val="2B2B82"/>
              </a:solidFill>
              <a:latin typeface="Calibri"/>
              <a:hlinkClick r:id="rId4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cs-CZ" sz="1600" i="1" dirty="0">
                <a:solidFill>
                  <a:srgbClr val="2B2B82"/>
                </a:solidFill>
                <a:latin typeface="Calibri"/>
                <a:hlinkClick r:id="rId5"/>
              </a:rPr>
              <a:t>http://www.sipkhk.cz/</a:t>
            </a:r>
            <a:endParaRPr lang="cs-CZ" sz="1600" i="1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</p:txBody>
      </p:sp>
      <p:sp>
        <p:nvSpPr>
          <p:cNvPr id="30724" name="Zástupný symbol pro číslo snímku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CB8FC-34B1-4EDF-AAB5-BBD237EC4A5A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0857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63688" y="2708920"/>
            <a:ext cx="58326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2B2B82"/>
                </a:solidFill>
                <a:latin typeface="Calibri"/>
              </a:rPr>
              <a:t>DĚKUJI ZA POZORNOST</a:t>
            </a:r>
            <a:endParaRPr lang="cs-CZ" sz="4400" dirty="0" smtClean="0">
              <a:solidFill>
                <a:srgbClr val="2B2B82"/>
              </a:solidFill>
              <a:latin typeface="Calibri"/>
            </a:endParaRP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7F5-7470-4C42-9C08-1CB8B6CA98AA}" type="slidenum">
              <a:rPr lang="cs-CZ" smtClean="0"/>
              <a:t>2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5" t="4847" r="7474" b="4326"/>
          <a:stretch/>
        </p:blipFill>
        <p:spPr>
          <a:xfrm>
            <a:off x="683568" y="636553"/>
            <a:ext cx="8104471" cy="587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BAB7C8-C18D-49C5-9134-C5900114764A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  <p:sp>
        <p:nvSpPr>
          <p:cNvPr id="26627" name="TextovéPole 4"/>
          <p:cNvSpPr txBox="1">
            <a:spLocks/>
          </p:cNvSpPr>
          <p:nvPr/>
        </p:nvSpPr>
        <p:spPr bwMode="auto">
          <a:xfrm>
            <a:off x="468313" y="333375"/>
            <a:ext cx="8496300" cy="5472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600" u="sng" dirty="0" smtClean="0">
                <a:solidFill>
                  <a:srgbClr val="2B2B82"/>
                </a:solidFill>
              </a:rPr>
              <a:t> </a:t>
            </a:r>
            <a:r>
              <a:rPr lang="cs-CZ" altLang="cs-CZ" dirty="0" smtClean="0">
                <a:solidFill>
                  <a:srgbClr val="2B2B82"/>
                </a:solidFill>
              </a:rPr>
              <a:t>Přijímání do oborů vzdělání s talentovou zkouškou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600" dirty="0" smtClean="0">
                <a:solidFill>
                  <a:srgbClr val="2B2B82"/>
                </a:solidFill>
              </a:rPr>
              <a:t>• </a:t>
            </a:r>
            <a:r>
              <a:rPr lang="cs-CZ" altLang="cs-CZ" sz="2000" dirty="0"/>
              <a:t>podmínky </a:t>
            </a:r>
            <a:r>
              <a:rPr lang="cs-CZ" altLang="cs-CZ" sz="2000" dirty="0" smtClean="0"/>
              <a:t>prvního kola PŘ vyhlásí ŘŠ do 31. 10.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uchazeč odevzdá přihlášku ŘŠ do 30. 11.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talentová zkouška se koná v pracovních dnech v období 2. – 15. 1., v případě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gymnázia se sportovní přípravou v období 2. 1. – 15. 2.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cs-CZ" altLang="cs-CZ" sz="2000" dirty="0" smtClean="0"/>
              <a:t>• </a:t>
            </a:r>
            <a:r>
              <a:rPr lang="cs-CZ" altLang="cs-CZ" sz="2000" dirty="0" smtClean="0"/>
              <a:t>jednotná PZ se nekoná (s výjimkou gymnázia se sportovní přípravou)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</a:t>
            </a:r>
            <a:r>
              <a:rPr lang="cs-CZ" altLang="cs-CZ" sz="2000" dirty="0" smtClean="0"/>
              <a:t>podáním přihlášky do oboru s TZ není dotčeno právo uchazeče podat přihlášku </a:t>
            </a:r>
            <a:endParaRPr lang="cs-CZ" altLang="cs-CZ" sz="2000" dirty="0" smtClean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</a:t>
            </a:r>
            <a:r>
              <a:rPr lang="cs-CZ" altLang="cs-CZ" sz="2000" dirty="0" smtClean="0"/>
              <a:t>do </a:t>
            </a:r>
            <a:r>
              <a:rPr lang="cs-CZ" altLang="cs-CZ" sz="2000" dirty="0" smtClean="0"/>
              <a:t>oborů bez TZ (uchazeč může podat 2 + 3 přihlášky)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000" dirty="0"/>
              <a:t>• </a:t>
            </a:r>
            <a:r>
              <a:rPr lang="cs-CZ" altLang="cs-CZ" sz="2000" dirty="0" smtClean="0"/>
              <a:t>přihlášky na SŠ s TZ se budou v </a:t>
            </a:r>
            <a:r>
              <a:rPr lang="cs-CZ" altLang="cs-CZ" sz="2000" dirty="0" smtClean="0"/>
              <a:t>únoru </a:t>
            </a:r>
            <a:r>
              <a:rPr lang="cs-CZ" altLang="cs-CZ" sz="2000" dirty="0" smtClean="0"/>
              <a:t>také zadávat do elektronického </a:t>
            </a:r>
            <a:r>
              <a:rPr lang="cs-CZ" altLang="cs-CZ" sz="2000" dirty="0" smtClean="0"/>
              <a:t>systému  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</a:t>
            </a:r>
            <a:r>
              <a:rPr lang="cs-CZ" altLang="cs-CZ" sz="2000" dirty="0" smtClean="0"/>
              <a:t>a bude se u nich volit </a:t>
            </a:r>
            <a:r>
              <a:rPr lang="cs-CZ" altLang="cs-CZ" sz="2000" dirty="0" err="1" smtClean="0"/>
              <a:t>prioritizace</a:t>
            </a:r>
            <a:endParaRPr lang="cs-CZ" altLang="cs-CZ" sz="2000" dirty="0" smtClean="0"/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000" dirty="0"/>
              <a:t>• </a:t>
            </a:r>
            <a:r>
              <a:rPr lang="cs-CZ" altLang="cs-CZ" sz="2000" dirty="0" smtClean="0"/>
              <a:t>uchazeč se dozví výsledky přijímacího řízení stejně jako uchazeči, kteří dávají 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přihlášky na školy bez talentové zkoušky - 10</a:t>
            </a:r>
            <a:r>
              <a:rPr lang="cs-CZ" altLang="cs-CZ" sz="2000" dirty="0"/>
              <a:t>. 5.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0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2000" dirty="0" smtClean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2000" dirty="0" smtClean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2000" dirty="0" smtClean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1600" dirty="0" smtClean="0">
              <a:solidFill>
                <a:srgbClr val="2B2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v</a:t>
            </a:r>
            <a:r>
              <a:rPr lang="cs-CZ" sz="2000" dirty="0" smtClean="0">
                <a:latin typeface="+mn-lt"/>
              </a:rPr>
              <a:t>ybrat </a:t>
            </a:r>
            <a:r>
              <a:rPr lang="cs-CZ" sz="2000" dirty="0">
                <a:latin typeface="+mn-lt"/>
              </a:rPr>
              <a:t>si z nabídky oborů vzdělání, informovat se na internetu (informace </a:t>
            </a:r>
            <a:r>
              <a:rPr lang="cs-CZ" sz="2000" dirty="0" smtClean="0">
                <a:latin typeface="+mn-lt"/>
              </a:rPr>
              <a:t>na </a:t>
            </a:r>
            <a:r>
              <a:rPr lang="cs-CZ" sz="2000" u="sng" dirty="0" smtClean="0">
                <a:latin typeface="+mn-lt"/>
                <a:hlinkClick r:id="rId2"/>
              </a:rPr>
              <a:t>www.msmt.cz</a:t>
            </a:r>
            <a:r>
              <a:rPr lang="cs-CZ" sz="2000" dirty="0">
                <a:latin typeface="+mn-lt"/>
              </a:rPr>
              <a:t>, www.infoabsolvent.cz, </a:t>
            </a:r>
            <a:r>
              <a:rPr lang="cs-CZ" sz="2000" dirty="0" smtClean="0">
                <a:latin typeface="+mn-lt"/>
                <a:hlinkClick r:id="rId3"/>
              </a:rPr>
              <a:t>www.sipkhk.cz</a:t>
            </a:r>
            <a:r>
              <a:rPr lang="cs-CZ" sz="2000" dirty="0" smtClean="0">
                <a:latin typeface="+mn-lt"/>
              </a:rPr>
              <a:t>, www. </a:t>
            </a:r>
            <a:r>
              <a:rPr lang="cs-CZ" sz="2000" dirty="0">
                <a:latin typeface="+mn-lt"/>
              </a:rPr>
              <a:t>c</a:t>
            </a:r>
            <a:r>
              <a:rPr lang="cs-CZ" sz="2000" dirty="0" smtClean="0">
                <a:latin typeface="+mn-lt"/>
              </a:rPr>
              <a:t>ermat.cz), případně v Atlase školství </a:t>
            </a:r>
            <a:r>
              <a:rPr lang="cs-CZ" sz="2000" dirty="0">
                <a:latin typeface="+mn-lt"/>
              </a:rPr>
              <a:t>a zvážit svoje </a:t>
            </a:r>
            <a:r>
              <a:rPr lang="cs-CZ" sz="2000" dirty="0" smtClean="0">
                <a:latin typeface="+mn-lt"/>
              </a:rPr>
              <a:t>možnosti</a:t>
            </a:r>
          </a:p>
          <a:p>
            <a:pPr lvl="0"/>
            <a:r>
              <a:rPr lang="cs-CZ" sz="2000" dirty="0" smtClean="0">
                <a:latin typeface="+mn-lt"/>
              </a:rPr>
              <a:t> </a:t>
            </a:r>
            <a:endParaRPr lang="cs-CZ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n</a:t>
            </a:r>
            <a:r>
              <a:rPr lang="cs-CZ" sz="2000" dirty="0" smtClean="0">
                <a:latin typeface="+mn-lt"/>
              </a:rPr>
              <a:t>avštívit </a:t>
            </a:r>
            <a:r>
              <a:rPr lang="cs-CZ" sz="2000" dirty="0">
                <a:latin typeface="+mn-lt"/>
              </a:rPr>
              <a:t>dny otevřených dveří vybraných </a:t>
            </a:r>
            <a:r>
              <a:rPr lang="cs-CZ" sz="2000" dirty="0" smtClean="0">
                <a:latin typeface="+mn-lt"/>
              </a:rPr>
              <a:t>škol</a:t>
            </a:r>
            <a:endParaRPr lang="cs-CZ" sz="2000" dirty="0">
              <a:latin typeface="+mn-lt"/>
            </a:endParaRPr>
          </a:p>
          <a:p>
            <a:pPr lvl="0"/>
            <a:endParaRPr lang="cs-CZ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p</a:t>
            </a:r>
            <a:r>
              <a:rPr lang="cs-CZ" sz="2000" dirty="0" smtClean="0">
                <a:latin typeface="+mn-lt"/>
              </a:rPr>
              <a:t>oradit </a:t>
            </a:r>
            <a:r>
              <a:rPr lang="cs-CZ" sz="2000" dirty="0">
                <a:latin typeface="+mn-lt"/>
              </a:rPr>
              <a:t>se s výchovným </a:t>
            </a:r>
            <a:r>
              <a:rPr lang="cs-CZ" sz="2000" dirty="0" smtClean="0">
                <a:latin typeface="+mn-lt"/>
              </a:rPr>
              <a:t>poradcem (hejcmanova@mandyska.cz)</a:t>
            </a:r>
          </a:p>
          <a:p>
            <a:pPr lvl="0"/>
            <a:endParaRPr lang="cs-CZ" sz="20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o</a:t>
            </a:r>
            <a:r>
              <a:rPr lang="cs-CZ" sz="2000" dirty="0" smtClean="0">
                <a:latin typeface="+mn-lt"/>
              </a:rPr>
              <a:t>věřit </a:t>
            </a:r>
            <a:r>
              <a:rPr lang="cs-CZ" sz="2000" dirty="0">
                <a:latin typeface="+mn-lt"/>
              </a:rPr>
              <a:t>si, jaké podmínky škola pro přijetí do vybraného oboru vzdělání vydala </a:t>
            </a:r>
            <a:endParaRPr lang="cs-CZ" sz="2000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ředitel </a:t>
            </a:r>
            <a:r>
              <a:rPr lang="cs-CZ" sz="2000" b="1" dirty="0">
                <a:latin typeface="+mn-lt"/>
              </a:rPr>
              <a:t>střední školy je musí </a:t>
            </a:r>
            <a:r>
              <a:rPr lang="cs-CZ" sz="2000" b="1" dirty="0" smtClean="0">
                <a:latin typeface="+mn-lt"/>
              </a:rPr>
              <a:t>zveřejnit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b="1" dirty="0">
                <a:latin typeface="+mn-lt"/>
              </a:rPr>
              <a:t>do</a:t>
            </a:r>
            <a:r>
              <a:rPr lang="cs-CZ" sz="2000" dirty="0">
                <a:latin typeface="+mn-lt"/>
              </a:rPr>
              <a:t> </a:t>
            </a:r>
            <a:r>
              <a:rPr lang="cs-CZ" sz="2000" b="1" dirty="0">
                <a:latin typeface="+mn-lt"/>
              </a:rPr>
              <a:t>31. ledna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u </a:t>
            </a:r>
            <a:r>
              <a:rPr lang="cs-CZ" sz="2000" b="1" dirty="0">
                <a:latin typeface="+mn-lt"/>
              </a:rPr>
              <a:t>oborů s talentovými zkouškami musí být podmínky přijímacího řízení zveřejněny do 31. </a:t>
            </a:r>
            <a:r>
              <a:rPr lang="cs-CZ" sz="2000" b="1" dirty="0" smtClean="0">
                <a:latin typeface="+mn-lt"/>
              </a:rPr>
              <a:t>října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rgbClr val="2B2B82"/>
                </a:solidFill>
                <a:latin typeface="+mn-lt"/>
              </a:rPr>
              <a:t>Co je třeba udělat před odevzdáním přihlášky -  </a:t>
            </a:r>
            <a:r>
              <a:rPr lang="cs-CZ" sz="3200" b="1" dirty="0">
                <a:solidFill>
                  <a:srgbClr val="2B2B82"/>
                </a:solidFill>
                <a:latin typeface="+mn-lt"/>
              </a:rPr>
              <a:t>do </a:t>
            </a:r>
            <a:r>
              <a:rPr lang="cs-CZ" sz="3200" b="1" dirty="0" smtClean="0">
                <a:solidFill>
                  <a:srgbClr val="2B2B82"/>
                </a:solidFill>
                <a:latin typeface="+mn-lt"/>
              </a:rPr>
              <a:t>20. února 2024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8061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000" b="1" dirty="0" smtClean="0">
                <a:latin typeface="+mn-lt"/>
              </a:rPr>
              <a:t>termín podání přihlášky: od 1. do 20. února 2024 </a:t>
            </a:r>
            <a:r>
              <a:rPr lang="cs-CZ" sz="3000" dirty="0" smtClean="0">
                <a:latin typeface="+mn-lt"/>
              </a:rPr>
              <a:t>do elektronického systému nebo v papírové podobě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000" dirty="0">
                <a:latin typeface="+mn-lt"/>
              </a:rPr>
              <a:t>m</a:t>
            </a:r>
            <a:r>
              <a:rPr lang="cs-CZ" sz="3000" dirty="0" smtClean="0">
                <a:latin typeface="+mn-lt"/>
              </a:rPr>
              <a:t>ožnost podat 3 přihlášky na 3 obory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000" dirty="0" err="1" smtClean="0">
                <a:latin typeface="+mn-lt"/>
              </a:rPr>
              <a:t>prioritizace</a:t>
            </a:r>
            <a:r>
              <a:rPr lang="cs-CZ" sz="3000" dirty="0" smtClean="0">
                <a:latin typeface="+mn-lt"/>
              </a:rPr>
              <a:t> </a:t>
            </a:r>
            <a:r>
              <a:rPr lang="cs-CZ" sz="3000" dirty="0" smtClean="0">
                <a:latin typeface="+mn-lt"/>
              </a:rPr>
              <a:t>výběru oborů na přihlášce (tzn. seřazení oborů dle </a:t>
            </a:r>
            <a:r>
              <a:rPr lang="cs-CZ" sz="3000" dirty="0" smtClean="0">
                <a:latin typeface="+mn-lt"/>
              </a:rPr>
              <a:t>preference)</a:t>
            </a:r>
            <a:endParaRPr lang="cs-CZ" sz="30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000" dirty="0">
                <a:latin typeface="+mn-lt"/>
              </a:rPr>
              <a:t>o</a:t>
            </a:r>
            <a:r>
              <a:rPr lang="cs-CZ" sz="3000" dirty="0" smtClean="0">
                <a:latin typeface="+mn-lt"/>
              </a:rPr>
              <a:t>dpadá podávání zápisových lístků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000" dirty="0">
                <a:latin typeface="+mn-lt"/>
              </a:rPr>
              <a:t>t</a:t>
            </a:r>
            <a:r>
              <a:rPr lang="cs-CZ" sz="3000" dirty="0" smtClean="0">
                <a:latin typeface="+mn-lt"/>
              </a:rPr>
              <a:t>éměř odpadá odvolání (pouze proti pochybení v řízení)</a:t>
            </a:r>
          </a:p>
          <a:p>
            <a:pPr lvl="0"/>
            <a:endParaRPr lang="cs-CZ" sz="3200" dirty="0" smtClean="0">
              <a:latin typeface="+mn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Termín podání přihlášky 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3022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200" dirty="0" smtClean="0">
                <a:latin typeface="+mn-lt"/>
              </a:rPr>
              <a:t>    </a:t>
            </a:r>
            <a:r>
              <a:rPr lang="cs-CZ" sz="2800" b="1" dirty="0" smtClean="0">
                <a:latin typeface="+mn-lt"/>
              </a:rPr>
              <a:t>1/ digitální podoba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n-lt"/>
              </a:rPr>
              <a:t> </a:t>
            </a:r>
            <a:r>
              <a:rPr lang="cs-CZ" sz="2700" dirty="0" smtClean="0">
                <a:latin typeface="+mn-lt"/>
              </a:rPr>
              <a:t>přihlášku vyplní rodiče v elektronickém systému a ten si doplní osobní údaje zástupců i dětí z rejstříku </a:t>
            </a:r>
          </a:p>
          <a:p>
            <a:pPr lvl="0"/>
            <a:r>
              <a:rPr lang="cs-CZ" sz="2700" dirty="0">
                <a:latin typeface="+mn-lt"/>
              </a:rPr>
              <a:t> </a:t>
            </a:r>
            <a:r>
              <a:rPr lang="cs-CZ" sz="2700" dirty="0" smtClean="0">
                <a:latin typeface="+mn-lt"/>
              </a:rPr>
              <a:t>   (podmíněno přihlášením zákonného zástupce s     </a:t>
            </a:r>
          </a:p>
          <a:p>
            <a:pPr lvl="0"/>
            <a:r>
              <a:rPr lang="cs-CZ" sz="2700" dirty="0">
                <a:latin typeface="+mn-lt"/>
              </a:rPr>
              <a:t> </a:t>
            </a:r>
            <a:r>
              <a:rPr lang="cs-CZ" sz="2700" dirty="0" smtClean="0">
                <a:latin typeface="+mn-lt"/>
              </a:rPr>
              <a:t>   využitím údajů bankovní identity nebo přes </a:t>
            </a:r>
            <a:r>
              <a:rPr lang="cs-CZ" sz="2700" dirty="0" err="1" smtClean="0">
                <a:latin typeface="+mn-lt"/>
              </a:rPr>
              <a:t>login</a:t>
            </a:r>
            <a:r>
              <a:rPr lang="cs-CZ" sz="2700" dirty="0" smtClean="0">
                <a:latin typeface="+mn-lt"/>
              </a:rPr>
              <a:t> do </a:t>
            </a:r>
          </a:p>
          <a:p>
            <a:pPr lvl="0"/>
            <a:r>
              <a:rPr lang="cs-CZ" sz="2700" dirty="0">
                <a:latin typeface="+mn-lt"/>
              </a:rPr>
              <a:t> </a:t>
            </a:r>
            <a:r>
              <a:rPr lang="cs-CZ" sz="2700" dirty="0" smtClean="0">
                <a:latin typeface="+mn-lt"/>
              </a:rPr>
              <a:t>   datové schránky)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700" dirty="0">
                <a:latin typeface="+mn-lt"/>
              </a:rPr>
              <a:t>d</a:t>
            </a:r>
            <a:r>
              <a:rPr lang="cs-CZ" sz="2700" dirty="0" smtClean="0">
                <a:latin typeface="+mn-lt"/>
              </a:rPr>
              <a:t>o systému rodiče nahrají i nutné přílohy (vysvědčení, potvrzení z PPP, lékařské potvrzení, výsledky ze soutěží a olympiád)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700" dirty="0">
                <a:latin typeface="+mn-lt"/>
              </a:rPr>
              <a:t>v</a:t>
            </a:r>
            <a:r>
              <a:rPr lang="cs-CZ" sz="2700" dirty="0" smtClean="0">
                <a:latin typeface="+mn-lt"/>
              </a:rPr>
              <a:t>ýhoda: komunikace se SŠ probíhá pouze v elektronické podobě (pozvánka k PZ), přístup k informacím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Vyplnění a podání přihlášky – 3 možnosti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4980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latin typeface="+mn-lt"/>
              </a:rPr>
              <a:t>   2/ kombinovaná podoba</a:t>
            </a:r>
            <a:r>
              <a:rPr lang="cs-CZ" sz="2800" dirty="0" smtClean="0">
                <a:latin typeface="+mn-lt"/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n-lt"/>
              </a:rPr>
              <a:t>přihlášku vyplní rodiče v elektronickém systému bez </a:t>
            </a:r>
            <a:r>
              <a:rPr lang="cs-CZ" sz="2800" dirty="0">
                <a:latin typeface="+mn-lt"/>
              </a:rPr>
              <a:t>přihlášení s využitím údajů bankovní identity nebo přes </a:t>
            </a:r>
            <a:r>
              <a:rPr lang="cs-CZ" sz="2800" dirty="0" err="1">
                <a:latin typeface="+mn-lt"/>
              </a:rPr>
              <a:t>login</a:t>
            </a:r>
            <a:r>
              <a:rPr lang="cs-CZ" sz="2800" dirty="0">
                <a:latin typeface="+mn-lt"/>
              </a:rPr>
              <a:t> do datové </a:t>
            </a:r>
            <a:r>
              <a:rPr lang="cs-CZ" sz="2800" dirty="0" smtClean="0">
                <a:latin typeface="+mn-lt"/>
              </a:rPr>
              <a:t>schránky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n-lt"/>
              </a:rPr>
              <a:t>přihlášku si rodič vytiskne, podepíše a doručí na SŠ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j-lt"/>
              </a:rPr>
              <a:t>  do </a:t>
            </a:r>
            <a:r>
              <a:rPr lang="cs-CZ" sz="2800" dirty="0">
                <a:latin typeface="+mj-lt"/>
              </a:rPr>
              <a:t>systému rodiče nahrají i nutné přílohy (vysvědčení, </a:t>
            </a:r>
            <a:r>
              <a:rPr lang="cs-CZ" sz="2800" dirty="0" smtClean="0">
                <a:latin typeface="+mj-lt"/>
              </a:rPr>
              <a:t>         </a:t>
            </a:r>
          </a:p>
          <a:p>
            <a:pPr lvl="0"/>
            <a:r>
              <a:rPr lang="cs-CZ" sz="2800" dirty="0" smtClean="0">
                <a:latin typeface="+mj-lt"/>
              </a:rPr>
              <a:t>     potvrzení </a:t>
            </a:r>
            <a:r>
              <a:rPr lang="cs-CZ" sz="2800" dirty="0">
                <a:latin typeface="+mj-lt"/>
              </a:rPr>
              <a:t>z PPP, lékařské potvrzení, výsledky ze soutěží </a:t>
            </a:r>
            <a:r>
              <a:rPr lang="cs-CZ" sz="2800" dirty="0" smtClean="0">
                <a:latin typeface="+mj-lt"/>
              </a:rPr>
              <a:t> </a:t>
            </a:r>
          </a:p>
          <a:p>
            <a:pPr lvl="0"/>
            <a:r>
              <a:rPr lang="cs-CZ" sz="2800" dirty="0">
                <a:latin typeface="+mj-lt"/>
              </a:rPr>
              <a:t> </a:t>
            </a:r>
            <a:r>
              <a:rPr lang="cs-CZ" sz="2800" dirty="0" smtClean="0">
                <a:latin typeface="+mj-lt"/>
              </a:rPr>
              <a:t>    a </a:t>
            </a:r>
            <a:r>
              <a:rPr lang="cs-CZ" sz="2800" dirty="0">
                <a:latin typeface="+mj-lt"/>
              </a:rPr>
              <a:t>olympiád)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Vyplnění a podání přihlášky 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9914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latin typeface="+mn-lt"/>
              </a:rPr>
              <a:t>   3/ papírová podoba</a:t>
            </a:r>
            <a:r>
              <a:rPr lang="cs-CZ" sz="2800" dirty="0" smtClean="0">
                <a:latin typeface="+mn-lt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j-lt"/>
              </a:rPr>
              <a:t>přihlášku vyplní rodiče s pomocí školy, přidají přílohy  (vysvědčení, potvrzení </a:t>
            </a:r>
            <a:r>
              <a:rPr lang="cs-CZ" sz="2800" dirty="0">
                <a:latin typeface="+mj-lt"/>
              </a:rPr>
              <a:t>z PPP, lékařské potvrzení, výsledky ze soutěží </a:t>
            </a:r>
            <a:r>
              <a:rPr lang="cs-CZ" sz="2800" dirty="0" smtClean="0">
                <a:latin typeface="+mj-lt"/>
              </a:rPr>
              <a:t>a olympiád) v papírové podobě a doručí na střední školy</a:t>
            </a:r>
            <a:endParaRPr lang="cs-CZ" sz="2800" dirty="0">
              <a:latin typeface="+mj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Vyplnění a podání přihlášky 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927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90800"/>
            <a:ext cx="849694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000" dirty="0" smtClean="0">
                <a:latin typeface="+mj-lt"/>
              </a:rPr>
              <a:t>• </a:t>
            </a:r>
            <a:r>
              <a:rPr lang="cs-CZ" altLang="cs-CZ" sz="2000" dirty="0">
                <a:latin typeface="+mj-lt"/>
              </a:rPr>
              <a:t>přípravu zadání, </a:t>
            </a:r>
            <a:r>
              <a:rPr lang="cs-CZ" altLang="cs-CZ" sz="2000" dirty="0" smtClean="0">
                <a:latin typeface="+mj-lt"/>
              </a:rPr>
              <a:t>distribuci, zpracování </a:t>
            </a:r>
            <a:r>
              <a:rPr lang="cs-CZ" altLang="cs-CZ" sz="2000" dirty="0">
                <a:latin typeface="+mj-lt"/>
              </a:rPr>
              <a:t>a hodnocení testů jednotné zkoušky </a:t>
            </a:r>
            <a:r>
              <a:rPr lang="cs-CZ" altLang="cs-CZ" sz="2000" dirty="0" smtClean="0">
                <a:latin typeface="+mj-lt"/>
              </a:rPr>
              <a:t>    </a:t>
            </a: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  zajišťuje Centrum pro zjišťování výsledků vzdělávání (</a:t>
            </a:r>
            <a:r>
              <a:rPr lang="cs-CZ" altLang="cs-CZ" sz="2000" dirty="0" err="1" smtClean="0">
                <a:latin typeface="+mj-lt"/>
              </a:rPr>
              <a:t>Cermat</a:t>
            </a:r>
            <a:r>
              <a:rPr lang="cs-CZ" altLang="cs-CZ" sz="2000" dirty="0">
                <a:latin typeface="+mj-lt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cs-CZ" altLang="cs-CZ" sz="2000" dirty="0" smtClean="0">
                <a:latin typeface="+mj-lt"/>
              </a:rPr>
              <a:t>• </a:t>
            </a:r>
            <a:r>
              <a:rPr lang="cs-CZ" altLang="cs-CZ" sz="2000" dirty="0">
                <a:latin typeface="+mj-lt"/>
              </a:rPr>
              <a:t>jednotné zkoušky se konají formou jednotných písemných testů z předmětů </a:t>
            </a:r>
            <a:endParaRPr lang="cs-CZ" altLang="cs-CZ" sz="2000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  český </a:t>
            </a:r>
            <a:r>
              <a:rPr lang="cs-CZ" altLang="cs-CZ" sz="2000" dirty="0">
                <a:latin typeface="+mj-lt"/>
              </a:rPr>
              <a:t>jazyk a </a:t>
            </a:r>
            <a:r>
              <a:rPr lang="cs-CZ" altLang="cs-CZ" sz="2000" dirty="0" smtClean="0">
                <a:latin typeface="+mj-lt"/>
              </a:rPr>
              <a:t>literatura (60 minut) </a:t>
            </a:r>
            <a:r>
              <a:rPr lang="cs-CZ" altLang="cs-CZ" sz="2000" dirty="0">
                <a:latin typeface="+mj-lt"/>
              </a:rPr>
              <a:t>a </a:t>
            </a:r>
            <a:r>
              <a:rPr lang="cs-CZ" altLang="cs-CZ" sz="2000" dirty="0" smtClean="0">
                <a:latin typeface="+mj-lt"/>
              </a:rPr>
              <a:t>matematika </a:t>
            </a:r>
            <a:r>
              <a:rPr lang="cs-CZ" altLang="cs-CZ" sz="2000" dirty="0">
                <a:latin typeface="+mj-lt"/>
              </a:rPr>
              <a:t>a její </a:t>
            </a:r>
            <a:r>
              <a:rPr lang="cs-CZ" altLang="cs-CZ" sz="2000" dirty="0" smtClean="0">
                <a:latin typeface="+mj-lt"/>
              </a:rPr>
              <a:t>aplikace (70 minut) </a:t>
            </a:r>
            <a:r>
              <a:rPr lang="cs-CZ" altLang="cs-CZ" sz="2000" dirty="0">
                <a:latin typeface="+mj-lt"/>
              </a:rPr>
              <a:t>v </a:t>
            </a:r>
            <a:endParaRPr lang="cs-CZ" altLang="cs-CZ" sz="2000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  rozsahu </a:t>
            </a:r>
            <a:r>
              <a:rPr lang="cs-CZ" altLang="cs-CZ" sz="2000" dirty="0">
                <a:latin typeface="+mj-lt"/>
              </a:rPr>
              <a:t>stanoveném </a:t>
            </a:r>
            <a:r>
              <a:rPr lang="cs-CZ" altLang="cs-CZ" sz="2000" dirty="0" smtClean="0">
                <a:latin typeface="+mj-lt"/>
              </a:rPr>
              <a:t>Rámcovým </a:t>
            </a:r>
            <a:r>
              <a:rPr lang="cs-CZ" altLang="cs-CZ" sz="2000" dirty="0">
                <a:latin typeface="+mj-lt"/>
              </a:rPr>
              <a:t>vzdělávacím programem pro základní </a:t>
            </a:r>
            <a:endParaRPr lang="cs-CZ" altLang="cs-CZ" sz="2000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  vzdělávání</a:t>
            </a:r>
            <a:endParaRPr lang="cs-CZ" altLang="cs-CZ" sz="2000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j-lt"/>
              </a:rPr>
              <a:t>• obsah a formu školní přijímací zkoušky stanovuje ŘŠ</a:t>
            </a:r>
            <a:endParaRPr lang="cs-CZ" sz="2000" dirty="0">
              <a:latin typeface="+mj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475200"/>
            <a:ext cx="8229600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cs-CZ" altLang="cs-CZ" sz="3200" dirty="0">
                <a:solidFill>
                  <a:srgbClr val="2B2B82"/>
                </a:solidFill>
                <a:latin typeface="+mn-lt"/>
              </a:rPr>
              <a:t>Obsah a forma přijímacích zkoušek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1475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1068</Words>
  <Application>Microsoft Office PowerPoint</Application>
  <PresentationFormat>Předvádění na obrazovce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1_Motiv sady Office</vt:lpstr>
      <vt:lpstr>2_Motiv sady Office</vt:lpstr>
      <vt:lpstr>4_Motiv sady Office</vt:lpstr>
      <vt:lpstr>9_Motiv sady Office</vt:lpstr>
      <vt:lpstr>3_Motiv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Krajský úřad, Královehradecký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Daniel Horáček</dc:creator>
  <cp:lastModifiedBy>hejcmanova</cp:lastModifiedBy>
  <cp:revision>450</cp:revision>
  <dcterms:created xsi:type="dcterms:W3CDTF">2010-11-24T13:45:00Z</dcterms:created>
  <dcterms:modified xsi:type="dcterms:W3CDTF">2023-11-08T06:33:53Z</dcterms:modified>
</cp:coreProperties>
</file>